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2"/>
  </p:notesMasterIdLst>
  <p:sldIdLst>
    <p:sldId id="305" r:id="rId3"/>
    <p:sldId id="373" r:id="rId4"/>
    <p:sldId id="375" r:id="rId5"/>
    <p:sldId id="259" r:id="rId6"/>
    <p:sldId id="260" r:id="rId7"/>
    <p:sldId id="380" r:id="rId8"/>
    <p:sldId id="381" r:id="rId9"/>
    <p:sldId id="382" r:id="rId10"/>
    <p:sldId id="338" r:id="rId11"/>
  </p:sldIdLst>
  <p:sldSz cx="7772400" cy="100584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7BF5D9-F98D-43E8-B72D-2288EF21D3FE}">
          <p14:sldIdLst>
            <p14:sldId id="305"/>
            <p14:sldId id="373"/>
            <p14:sldId id="375"/>
            <p14:sldId id="259"/>
            <p14:sldId id="260"/>
            <p14:sldId id="380"/>
            <p14:sldId id="381"/>
            <p14:sldId id="382"/>
            <p14:sldId id="338"/>
          </p14:sldIdLst>
        </p14:section>
      </p14:sectionLst>
    </p:ext>
    <p:ext uri="{EFAFB233-063F-42B5-8137-9DF3F51BA10A}">
      <p15:sldGuideLst xmlns:p15="http://schemas.microsoft.com/office/powerpoint/2012/main">
        <p15:guide id="1" orient="horz" pos="2640" userDrawn="1">
          <p15:clr>
            <a:srgbClr val="A4A3A4"/>
          </p15:clr>
        </p15:guide>
        <p15:guide id="2"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692A6F-5402-967A-B25D-0BE7A377A253}" name="Dayle Skocic" initials="DS" userId="S::dayle.skocic@stratasan.com::6d8288d4-3fbf-4dc9-b931-fc59f2c8b6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ett Barrier" initials="BB" lastIdx="6" clrIdx="0">
    <p:extLst>
      <p:ext uri="{19B8F6BF-5375-455C-9EA6-DF929625EA0E}">
        <p15:presenceInfo xmlns:p15="http://schemas.microsoft.com/office/powerpoint/2012/main" userId="S::Brett@stratasan.com::668cc452-82c7-4518-a6e8-3ae1ffe172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A"/>
    <a:srgbClr val="00457C"/>
    <a:srgbClr val="4C4D4F"/>
    <a:srgbClr val="5796D1"/>
    <a:srgbClr val="BBDDE7"/>
    <a:srgbClr val="8E0C3A"/>
    <a:srgbClr val="00648E"/>
    <a:srgbClr val="4D4D4D"/>
    <a:srgbClr val="0E4681"/>
    <a:srgbClr val="006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5220" autoAdjust="0"/>
  </p:normalViewPr>
  <p:slideViewPr>
    <p:cSldViewPr snapToGrid="0">
      <p:cViewPr varScale="1">
        <p:scale>
          <a:sx n="87" d="100"/>
          <a:sy n="87" d="100"/>
        </p:scale>
        <p:origin x="2766" y="102"/>
      </p:cViewPr>
      <p:guideLst>
        <p:guide orient="horz" pos="2640"/>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6A7E84A9-79FA-45AB-8667-EA5A55617E4A}" type="datetimeFigureOut">
              <a:rPr lang="en-US" smtClean="0"/>
              <a:t>5/26/2023</a:t>
            </a:fld>
            <a:endParaRPr lang="en-US" dirty="0"/>
          </a:p>
        </p:txBody>
      </p:sp>
      <p:sp>
        <p:nvSpPr>
          <p:cNvPr id="4" name="Slide Image Placeholder 3"/>
          <p:cNvSpPr>
            <a:spLocks noGrp="1" noRot="1" noChangeAspect="1"/>
          </p:cNvSpPr>
          <p:nvPr>
            <p:ph type="sldImg" idx="2"/>
          </p:nvPr>
        </p:nvSpPr>
        <p:spPr>
          <a:xfrm>
            <a:off x="2217738" y="1162050"/>
            <a:ext cx="242252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C56BD8BA-1052-42BB-B821-A7A218ABD285}" type="slidenum">
              <a:rPr lang="en-US" smtClean="0"/>
              <a:t>‹#›</a:t>
            </a:fld>
            <a:endParaRPr lang="en-US" dirty="0"/>
          </a:p>
        </p:txBody>
      </p:sp>
    </p:spTree>
    <p:extLst>
      <p:ext uri="{BB962C8B-B14F-4D97-AF65-F5344CB8AC3E}">
        <p14:creationId xmlns:p14="http://schemas.microsoft.com/office/powerpoint/2010/main" val="92206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a:xfrm>
            <a:off x="388620" y="2313432"/>
            <a:ext cx="6995160" cy="276999"/>
          </a:xfrm>
          <a:prstGeom prst="rect">
            <a:avLst/>
          </a:prstGeom>
        </p:spPr>
        <p:txBody>
          <a:bodyPr lIns="0" tIns="0" rIns="0" bIns="0"/>
          <a:lstStyle>
            <a:lvl1pPr>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30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9463650"/>
            <a:ext cx="7772400" cy="0"/>
          </a:xfrm>
          <a:custGeom>
            <a:avLst/>
            <a:gdLst/>
            <a:ahLst/>
            <a:cxnLst/>
            <a:rect l="l" t="t" r="r" b="b"/>
            <a:pathLst>
              <a:path w="7772400">
                <a:moveTo>
                  <a:pt x="0" y="0"/>
                </a:moveTo>
                <a:lnTo>
                  <a:pt x="7772400" y="0"/>
                </a:lnTo>
              </a:path>
            </a:pathLst>
          </a:custGeom>
          <a:ln w="6350">
            <a:solidFill>
              <a:srgbClr val="DEDFE0"/>
            </a:solidFill>
          </a:ln>
        </p:spPr>
        <p:txBody>
          <a:bodyPr wrap="square" lIns="0" tIns="0" rIns="0" bIns="0" rtlCol="0"/>
          <a:lstStyle/>
          <a:p>
            <a:endParaRPr dirty="0"/>
          </a:p>
        </p:txBody>
      </p:sp>
      <p:sp>
        <p:nvSpPr>
          <p:cNvPr id="2" name="Holder 2"/>
          <p:cNvSpPr>
            <a:spLocks noGrp="1"/>
          </p:cNvSpPr>
          <p:nvPr>
            <p:ph type="title"/>
          </p:nvPr>
        </p:nvSpPr>
        <p:spPr>
          <a:xfrm>
            <a:off x="388620" y="402336"/>
            <a:ext cx="6995160" cy="276999"/>
          </a:xfrm>
          <a:prstGeom prst="rect">
            <a:avLst/>
          </a:prstGeom>
        </p:spPr>
        <p:txBody>
          <a:bodyPr wrap="square" lIns="0" tIns="0" rIns="0" bIns="0">
            <a:spAutoFit/>
          </a:bodyPr>
          <a:lstStyle>
            <a:lvl1pPr>
              <a:defRPr/>
            </a:lvl1pPr>
          </a:lstStyle>
          <a:p>
            <a:endParaRPr dirty="0"/>
          </a:p>
        </p:txBody>
      </p:sp>
      <p:sp>
        <p:nvSpPr>
          <p:cNvPr id="10" name="Slide Number Placeholder 5">
            <a:extLst>
              <a:ext uri="{FF2B5EF4-FFF2-40B4-BE49-F238E27FC236}">
                <a16:creationId xmlns:a16="http://schemas.microsoft.com/office/drawing/2014/main" id="{BA7065FE-BC7A-9A49-BF55-DFDA8445D737}"/>
              </a:ext>
            </a:extLst>
          </p:cNvPr>
          <p:cNvSpPr txBox="1">
            <a:spLocks/>
          </p:cNvSpPr>
          <p:nvPr userDrawn="1"/>
        </p:nvSpPr>
        <p:spPr>
          <a:xfrm>
            <a:off x="6310632" y="9714127"/>
            <a:ext cx="669759" cy="123111"/>
          </a:xfrm>
          <a:prstGeom prst="rect">
            <a:avLst/>
          </a:prstGeom>
        </p:spPr>
        <p:txBody>
          <a:bodyPr wrap="square" lIns="0" tIns="0" rIns="0" bIns="0">
            <a:spAutoFit/>
          </a:bodyPr>
          <a:lstStyle>
            <a:defPPr>
              <a:defRPr lang="en-US"/>
            </a:defPPr>
            <a:lvl1pPr marL="0" algn="l" defTabSz="914400" rtl="0" eaLnBrk="1" latinLnBrk="0" hangingPunct="1">
              <a:defRPr sz="800" b="0" i="0" kern="1200">
                <a:solidFill>
                  <a:srgbClr val="6D6E71"/>
                </a:solidFill>
                <a:latin typeface="Gesta"/>
                <a:ea typeface="+mn-ea"/>
                <a:cs typeface="Gest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8AE35ED-9562-4857-BFEC-1FD3BF4B3675}" type="slidenum">
              <a:rPr lang="en-US" sz="800" smtClean="0">
                <a:solidFill>
                  <a:schemeClr val="tx1">
                    <a:lumMod val="50000"/>
                    <a:lumOff val="50000"/>
                  </a:schemeClr>
                </a:solidFill>
                <a:latin typeface="Arial" panose="020B0604020202020204" pitchFamily="34" charset="0"/>
                <a:cs typeface="Arial" panose="020B0604020202020204" pitchFamily="34" charset="0"/>
              </a:rPr>
              <a:pPr algn="r"/>
              <a:t>‹#›</a:t>
            </a:fld>
            <a:endParaRPr lang="en-US" sz="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984519C-6970-F764-1A28-9C09C49C7664}"/>
              </a:ext>
            </a:extLst>
          </p:cNvPr>
          <p:cNvPicPr>
            <a:picLocks noChangeAspect="1"/>
          </p:cNvPicPr>
          <p:nvPr userDrawn="1"/>
        </p:nvPicPr>
        <p:blipFill>
          <a:blip r:embed="rId5"/>
          <a:stretch>
            <a:fillRect/>
          </a:stretch>
        </p:blipFill>
        <p:spPr>
          <a:xfrm>
            <a:off x="511585" y="9544620"/>
            <a:ext cx="1118912" cy="436212"/>
          </a:xfrm>
          <a:prstGeom prst="rect">
            <a:avLst/>
          </a:prstGeom>
        </p:spPr>
      </p:pic>
      <p:pic>
        <p:nvPicPr>
          <p:cNvPr id="6" name="Picture 5">
            <a:extLst>
              <a:ext uri="{FF2B5EF4-FFF2-40B4-BE49-F238E27FC236}">
                <a16:creationId xmlns:a16="http://schemas.microsoft.com/office/drawing/2014/main" id="{BCDF659E-F64A-13C5-BEC2-D1132004C5A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89693" y="9587193"/>
            <a:ext cx="905463" cy="307436"/>
          </a:xfrm>
          <a:prstGeom prst="rect">
            <a:avLst/>
          </a:prstGeom>
        </p:spPr>
      </p:pic>
      <p:pic>
        <p:nvPicPr>
          <p:cNvPr id="7" name="Picture 6">
            <a:extLst>
              <a:ext uri="{FF2B5EF4-FFF2-40B4-BE49-F238E27FC236}">
                <a16:creationId xmlns:a16="http://schemas.microsoft.com/office/drawing/2014/main" id="{AF1EF437-95BC-11C1-AD7E-A2C4E0EDCD72}"/>
              </a:ext>
            </a:extLst>
          </p:cNvPr>
          <p:cNvPicPr>
            <a:picLocks noChangeAspect="1"/>
          </p:cNvPicPr>
          <p:nvPr userDrawn="1"/>
        </p:nvPicPr>
        <p:blipFill>
          <a:blip r:embed="rId7"/>
          <a:stretch>
            <a:fillRect/>
          </a:stretch>
        </p:blipFill>
        <p:spPr>
          <a:xfrm>
            <a:off x="4333385" y="9544620"/>
            <a:ext cx="905463" cy="465307"/>
          </a:xfrm>
          <a:prstGeom prst="rect">
            <a:avLst/>
          </a:prstGeom>
        </p:spPr>
      </p:pic>
      <p:pic>
        <p:nvPicPr>
          <p:cNvPr id="8" name="Picture 7">
            <a:extLst>
              <a:ext uri="{FF2B5EF4-FFF2-40B4-BE49-F238E27FC236}">
                <a16:creationId xmlns:a16="http://schemas.microsoft.com/office/drawing/2014/main" id="{B17D94F2-4655-5968-9B0C-2C10D6C955D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11152" y="9471896"/>
            <a:ext cx="580422" cy="538031"/>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Lst>
  <p:txStyles>
    <p:titleStyle>
      <a:lvl1pPr>
        <a:defRPr>
          <a:latin typeface="Arial" panose="020B0604020202020204" pitchFamily="34" charset="0"/>
          <a:ea typeface="+mj-ea"/>
          <a:cs typeface="Arial" panose="020B0604020202020204" pitchFamily="34" charset="0"/>
        </a:defRPr>
      </a:lvl1pPr>
    </p:titleStyle>
    <p:body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k object 16">
            <a:extLst>
              <a:ext uri="{FF2B5EF4-FFF2-40B4-BE49-F238E27FC236}">
                <a16:creationId xmlns:a16="http://schemas.microsoft.com/office/drawing/2014/main" id="{3C3E97E8-9891-4050-A883-FCE31B15CCB9}"/>
              </a:ext>
            </a:extLst>
          </p:cNvPr>
          <p:cNvSpPr/>
          <p:nvPr userDrawn="1"/>
        </p:nvSpPr>
        <p:spPr>
          <a:xfrm>
            <a:off x="0" y="9463650"/>
            <a:ext cx="7772400" cy="0"/>
          </a:xfrm>
          <a:custGeom>
            <a:avLst/>
            <a:gdLst/>
            <a:ahLst/>
            <a:cxnLst/>
            <a:rect l="l" t="t" r="r" b="b"/>
            <a:pathLst>
              <a:path w="7772400">
                <a:moveTo>
                  <a:pt x="0" y="0"/>
                </a:moveTo>
                <a:lnTo>
                  <a:pt x="7772400" y="0"/>
                </a:lnTo>
              </a:path>
            </a:pathLst>
          </a:custGeom>
          <a:ln w="6350">
            <a:solidFill>
              <a:srgbClr val="DEDFE0"/>
            </a:solidFill>
          </a:ln>
        </p:spPr>
        <p:txBody>
          <a:bodyPr wrap="square" lIns="0" tIns="0" rIns="0" bIns="0" rtlCol="0"/>
          <a:lstStyle/>
          <a:p>
            <a:endParaRPr dirty="0"/>
          </a:p>
        </p:txBody>
      </p:sp>
      <p:sp>
        <p:nvSpPr>
          <p:cNvPr id="4" name="Slide Number Placeholder 5">
            <a:extLst>
              <a:ext uri="{FF2B5EF4-FFF2-40B4-BE49-F238E27FC236}">
                <a16:creationId xmlns:a16="http://schemas.microsoft.com/office/drawing/2014/main" id="{4610C0DD-3804-48F7-9E6E-FBAF8A282C1A}"/>
              </a:ext>
            </a:extLst>
          </p:cNvPr>
          <p:cNvSpPr txBox="1">
            <a:spLocks/>
          </p:cNvSpPr>
          <p:nvPr userDrawn="1"/>
        </p:nvSpPr>
        <p:spPr>
          <a:xfrm>
            <a:off x="6310632" y="9714127"/>
            <a:ext cx="669759" cy="123111"/>
          </a:xfrm>
          <a:prstGeom prst="rect">
            <a:avLst/>
          </a:prstGeom>
        </p:spPr>
        <p:txBody>
          <a:bodyPr wrap="square" lIns="0" tIns="0" rIns="0" bIns="0">
            <a:spAutoFit/>
          </a:bodyPr>
          <a:lstStyle>
            <a:defPPr>
              <a:defRPr lang="en-US"/>
            </a:defPPr>
            <a:lvl1pPr marL="0" algn="l" defTabSz="914400" rtl="0" eaLnBrk="1" latinLnBrk="0" hangingPunct="1">
              <a:defRPr sz="800" b="0" i="0" kern="1200">
                <a:solidFill>
                  <a:srgbClr val="6D6E71"/>
                </a:solidFill>
                <a:latin typeface="Gesta"/>
                <a:ea typeface="+mn-ea"/>
                <a:cs typeface="Gest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8AE35ED-9562-4857-BFEC-1FD3BF4B3675}" type="slidenum">
              <a:rPr lang="en-US" sz="800" smtClean="0">
                <a:solidFill>
                  <a:schemeClr val="tx1">
                    <a:lumMod val="50000"/>
                    <a:lumOff val="50000"/>
                  </a:schemeClr>
                </a:solidFill>
                <a:latin typeface="Arial" panose="020B0604020202020204" pitchFamily="34" charset="0"/>
                <a:cs typeface="Arial" panose="020B0604020202020204" pitchFamily="34" charset="0"/>
              </a:rPr>
              <a:pPr algn="r"/>
              <a:t>‹#›</a:t>
            </a:fld>
            <a:endParaRPr lang="en-US" sz="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09DA856-E443-4504-C813-E7F22A25C2EA}"/>
              </a:ext>
            </a:extLst>
          </p:cNvPr>
          <p:cNvPicPr>
            <a:picLocks noChangeAspect="1"/>
          </p:cNvPicPr>
          <p:nvPr userDrawn="1"/>
        </p:nvPicPr>
        <p:blipFill>
          <a:blip r:embed="rId3"/>
          <a:stretch>
            <a:fillRect/>
          </a:stretch>
        </p:blipFill>
        <p:spPr>
          <a:xfrm>
            <a:off x="511585" y="9544620"/>
            <a:ext cx="1118912" cy="436212"/>
          </a:xfrm>
          <a:prstGeom prst="rect">
            <a:avLst/>
          </a:prstGeom>
        </p:spPr>
      </p:pic>
      <p:pic>
        <p:nvPicPr>
          <p:cNvPr id="5" name="Picture 4">
            <a:extLst>
              <a:ext uri="{FF2B5EF4-FFF2-40B4-BE49-F238E27FC236}">
                <a16:creationId xmlns:a16="http://schemas.microsoft.com/office/drawing/2014/main" id="{16CAE077-BC30-B9D7-8834-67398958D4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693" y="9587193"/>
            <a:ext cx="905463" cy="307436"/>
          </a:xfrm>
          <a:prstGeom prst="rect">
            <a:avLst/>
          </a:prstGeom>
        </p:spPr>
      </p:pic>
      <p:pic>
        <p:nvPicPr>
          <p:cNvPr id="8" name="Picture 7">
            <a:extLst>
              <a:ext uri="{FF2B5EF4-FFF2-40B4-BE49-F238E27FC236}">
                <a16:creationId xmlns:a16="http://schemas.microsoft.com/office/drawing/2014/main" id="{868E3145-9BA1-15B7-0FA7-90815B953D81}"/>
              </a:ext>
            </a:extLst>
          </p:cNvPr>
          <p:cNvPicPr>
            <a:picLocks noChangeAspect="1"/>
          </p:cNvPicPr>
          <p:nvPr userDrawn="1"/>
        </p:nvPicPr>
        <p:blipFill>
          <a:blip r:embed="rId5"/>
          <a:stretch>
            <a:fillRect/>
          </a:stretch>
        </p:blipFill>
        <p:spPr>
          <a:xfrm>
            <a:off x="4333385" y="9544620"/>
            <a:ext cx="905463" cy="465307"/>
          </a:xfrm>
          <a:prstGeom prst="rect">
            <a:avLst/>
          </a:prstGeom>
        </p:spPr>
      </p:pic>
      <p:pic>
        <p:nvPicPr>
          <p:cNvPr id="9" name="Picture 8">
            <a:extLst>
              <a:ext uri="{FF2B5EF4-FFF2-40B4-BE49-F238E27FC236}">
                <a16:creationId xmlns:a16="http://schemas.microsoft.com/office/drawing/2014/main" id="{FFED7C01-15E4-8ED9-35DE-A756A7D2D6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11152" y="9471896"/>
            <a:ext cx="580422" cy="538031"/>
          </a:xfrm>
          <a:prstGeom prst="rect">
            <a:avLst/>
          </a:prstGeom>
        </p:spPr>
      </p:pic>
    </p:spTree>
    <p:extLst>
      <p:ext uri="{BB962C8B-B14F-4D97-AF65-F5344CB8AC3E}">
        <p14:creationId xmlns:p14="http://schemas.microsoft.com/office/powerpoint/2010/main" val="31631779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945789" y="8527778"/>
            <a:ext cx="6148134" cy="382156"/>
          </a:xfrm>
          <a:prstGeom prst="rect">
            <a:avLst/>
          </a:prstGeom>
        </p:spPr>
        <p:txBody>
          <a:bodyPr vert="horz" wrap="square" lIns="0" tIns="12700" rIns="0" bIns="0" rtlCol="0">
            <a:spAutoFit/>
          </a:bodyPr>
          <a:lstStyle/>
          <a:p>
            <a:pPr algn="ctr">
              <a:spcBef>
                <a:spcPts val="1590"/>
              </a:spcBef>
            </a:pPr>
            <a:r>
              <a:rPr lang="en-US" sz="2400" dirty="0">
                <a:solidFill>
                  <a:srgbClr val="008C9A"/>
                </a:solidFill>
                <a:latin typeface="Cabin"/>
                <a:cs typeface="Arial" panose="020B0604020202020204" pitchFamily="34" charset="0"/>
              </a:rPr>
              <a:t>- Cambria and Somerset Counties, Pennsylvania -</a:t>
            </a:r>
            <a:endParaRPr sz="2400" dirty="0">
              <a:solidFill>
                <a:srgbClr val="008C9A"/>
              </a:solidFill>
              <a:latin typeface="Cabin"/>
              <a:cs typeface="Arial" panose="020B0604020202020204" pitchFamily="34" charset="0"/>
            </a:endParaRPr>
          </a:p>
        </p:txBody>
      </p:sp>
      <p:sp>
        <p:nvSpPr>
          <p:cNvPr id="13" name="object 3">
            <a:extLst>
              <a:ext uri="{FF2B5EF4-FFF2-40B4-BE49-F238E27FC236}">
                <a16:creationId xmlns:a16="http://schemas.microsoft.com/office/drawing/2014/main" id="{EDC03DC7-F7A0-0F47-A5D1-77C285252000}"/>
              </a:ext>
            </a:extLst>
          </p:cNvPr>
          <p:cNvSpPr txBox="1"/>
          <p:nvPr/>
        </p:nvSpPr>
        <p:spPr>
          <a:xfrm>
            <a:off x="1963246" y="5896325"/>
            <a:ext cx="3845904" cy="813043"/>
          </a:xfrm>
          <a:prstGeom prst="rect">
            <a:avLst/>
          </a:prstGeom>
          <a:noFill/>
          <a:ln>
            <a:noFill/>
          </a:ln>
        </p:spPr>
        <p:txBody>
          <a:bodyPr vert="horz" wrap="square" lIns="0" tIns="12700" rIns="0" bIns="0" rtlCol="0">
            <a:spAutoFit/>
          </a:bodyPr>
          <a:lstStyle/>
          <a:p>
            <a:pPr marL="12700" algn="ctr">
              <a:lnSpc>
                <a:spcPct val="100000"/>
              </a:lnSpc>
              <a:spcBef>
                <a:spcPts val="100"/>
              </a:spcBef>
            </a:pPr>
            <a:r>
              <a:rPr sz="5200" b="1" spc="-150" dirty="0">
                <a:solidFill>
                  <a:srgbClr val="008C9A"/>
                </a:solidFill>
                <a:latin typeface="Cabin"/>
                <a:cs typeface="Arial" panose="020B0604020202020204" pitchFamily="34" charset="0"/>
              </a:rPr>
              <a:t>20</a:t>
            </a:r>
            <a:r>
              <a:rPr lang="en-US" sz="5200" b="1" spc="-150" dirty="0">
                <a:solidFill>
                  <a:srgbClr val="008C9A"/>
                </a:solidFill>
                <a:latin typeface="Cabin"/>
                <a:cs typeface="Arial" panose="020B0604020202020204" pitchFamily="34" charset="0"/>
              </a:rPr>
              <a:t>22-2025</a:t>
            </a:r>
            <a:endParaRPr sz="5200" spc="-150" dirty="0">
              <a:solidFill>
                <a:srgbClr val="008C9A"/>
              </a:solidFill>
              <a:latin typeface="Cabin"/>
              <a:cs typeface="Arial" panose="020B0604020202020204" pitchFamily="34" charset="0"/>
            </a:endParaRPr>
          </a:p>
        </p:txBody>
      </p:sp>
      <p:sp>
        <p:nvSpPr>
          <p:cNvPr id="12" name="object 6">
            <a:extLst>
              <a:ext uri="{FF2B5EF4-FFF2-40B4-BE49-F238E27FC236}">
                <a16:creationId xmlns:a16="http://schemas.microsoft.com/office/drawing/2014/main" id="{08EE4910-BC96-4067-87A4-9690A7A7B1FA}"/>
              </a:ext>
            </a:extLst>
          </p:cNvPr>
          <p:cNvSpPr txBox="1"/>
          <p:nvPr/>
        </p:nvSpPr>
        <p:spPr>
          <a:xfrm>
            <a:off x="945789" y="7032703"/>
            <a:ext cx="5880822" cy="751488"/>
          </a:xfrm>
          <a:prstGeom prst="rect">
            <a:avLst/>
          </a:prstGeom>
        </p:spPr>
        <p:txBody>
          <a:bodyPr vert="horz" wrap="square" lIns="0" tIns="12700" rIns="0" bIns="0" rtlCol="0">
            <a:spAutoFit/>
          </a:bodyPr>
          <a:lstStyle/>
          <a:p>
            <a:pPr marL="12700" algn="ctr">
              <a:lnSpc>
                <a:spcPct val="100000"/>
              </a:lnSpc>
              <a:spcBef>
                <a:spcPts val="100"/>
              </a:spcBef>
            </a:pPr>
            <a:r>
              <a:rPr lang="en-US" sz="2400" b="1" spc="300" dirty="0">
                <a:solidFill>
                  <a:srgbClr val="008C9A"/>
                </a:solidFill>
                <a:latin typeface="Cabin"/>
                <a:cs typeface="Arial" panose="020B0604020202020204" pitchFamily="34" charset="0"/>
              </a:rPr>
              <a:t>Community Health Improvement Plan</a:t>
            </a:r>
          </a:p>
        </p:txBody>
      </p:sp>
      <p:sp>
        <p:nvSpPr>
          <p:cNvPr id="17" name="object 8">
            <a:extLst>
              <a:ext uri="{FF2B5EF4-FFF2-40B4-BE49-F238E27FC236}">
                <a16:creationId xmlns:a16="http://schemas.microsoft.com/office/drawing/2014/main" id="{66C0D5DF-0074-47B9-A841-30BD374168B8}"/>
              </a:ext>
            </a:extLst>
          </p:cNvPr>
          <p:cNvSpPr txBox="1"/>
          <p:nvPr/>
        </p:nvSpPr>
        <p:spPr>
          <a:xfrm>
            <a:off x="115119" y="5472499"/>
            <a:ext cx="4680879" cy="166712"/>
          </a:xfrm>
          <a:prstGeom prst="rect">
            <a:avLst/>
          </a:prstGeom>
        </p:spPr>
        <p:txBody>
          <a:bodyPr vert="horz" wrap="square" lIns="0" tIns="12700" rIns="0" bIns="0" rtlCol="0">
            <a:spAutoFit/>
          </a:bodyPr>
          <a:lstStyle/>
          <a:p>
            <a:pPr marL="12700">
              <a:lnSpc>
                <a:spcPct val="100000"/>
              </a:lnSpc>
              <a:spcBef>
                <a:spcPts val="100"/>
              </a:spcBef>
            </a:pPr>
            <a:r>
              <a:rPr lang="en-US" sz="1000" i="1" spc="-20" dirty="0">
                <a:solidFill>
                  <a:schemeClr val="bg1">
                    <a:lumMod val="50000"/>
                  </a:schemeClr>
                </a:solidFill>
                <a:latin typeface="+mj-lt"/>
                <a:cs typeface="Arial" panose="020B0604020202020204" pitchFamily="34" charset="0"/>
              </a:rPr>
              <a:t>Photo Credit: Ron Bruner</a:t>
            </a:r>
          </a:p>
        </p:txBody>
      </p:sp>
      <p:pic>
        <p:nvPicPr>
          <p:cNvPr id="4" name="Picture 3">
            <a:extLst>
              <a:ext uri="{FF2B5EF4-FFF2-40B4-BE49-F238E27FC236}">
                <a16:creationId xmlns:a16="http://schemas.microsoft.com/office/drawing/2014/main" id="{E7DA43B3-5F8D-AD9A-DA53-ED206C857B0C}"/>
              </a:ext>
            </a:extLst>
          </p:cNvPr>
          <p:cNvPicPr>
            <a:picLocks noChangeAspect="1"/>
          </p:cNvPicPr>
          <p:nvPr/>
        </p:nvPicPr>
        <p:blipFill rotWithShape="1">
          <a:blip r:embed="rId2"/>
          <a:srcRect t="3992" b="8671"/>
          <a:stretch/>
        </p:blipFill>
        <p:spPr>
          <a:xfrm>
            <a:off x="0" y="-36346"/>
            <a:ext cx="7772400" cy="5430534"/>
          </a:xfrm>
          <a:prstGeom prst="rect">
            <a:avLst/>
          </a:prstGeom>
        </p:spPr>
      </p:pic>
      <p:cxnSp>
        <p:nvCxnSpPr>
          <p:cNvPr id="7" name="Straight Connector 6">
            <a:extLst>
              <a:ext uri="{FF2B5EF4-FFF2-40B4-BE49-F238E27FC236}">
                <a16:creationId xmlns:a16="http://schemas.microsoft.com/office/drawing/2014/main" id="{499C60BB-62E7-3301-0F20-DDF45A51D93F}"/>
              </a:ext>
            </a:extLst>
          </p:cNvPr>
          <p:cNvCxnSpPr/>
          <p:nvPr/>
        </p:nvCxnSpPr>
        <p:spPr>
          <a:xfrm flipV="1">
            <a:off x="0" y="5382552"/>
            <a:ext cx="7772400" cy="11636"/>
          </a:xfrm>
          <a:prstGeom prst="line">
            <a:avLst/>
          </a:prstGeom>
          <a:ln w="63500">
            <a:solidFill>
              <a:srgbClr val="008C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57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7366" y="659615"/>
            <a:ext cx="5149438" cy="320601"/>
          </a:xfrm>
          <a:prstGeom prst="rect">
            <a:avLst/>
          </a:prstGeom>
        </p:spPr>
        <p:txBody>
          <a:bodyPr vert="horz" wrap="square" lIns="0" tIns="12700" rIns="0" bIns="0" rtlCol="0">
            <a:spAutoFit/>
          </a:bodyPr>
          <a:lstStyle/>
          <a:p>
            <a:pPr marL="12700">
              <a:lnSpc>
                <a:spcPct val="100000"/>
              </a:lnSpc>
              <a:spcBef>
                <a:spcPts val="100"/>
              </a:spcBef>
            </a:pPr>
            <a:r>
              <a:rPr sz="2000" b="1" spc="300" dirty="0">
                <a:solidFill>
                  <a:srgbClr val="00457C"/>
                </a:solidFill>
                <a:latin typeface="Cabin"/>
                <a:cs typeface="Arial" panose="020B0604020202020204" pitchFamily="34" charset="0"/>
              </a:rPr>
              <a:t>TABLE OF CONTENTS</a:t>
            </a:r>
            <a:endParaRPr sz="2000" spc="300" dirty="0">
              <a:solidFill>
                <a:srgbClr val="00457C"/>
              </a:solidFill>
              <a:latin typeface="Cabin"/>
              <a:cs typeface="Arial" panose="020B0604020202020204" pitchFamily="34" charset="0"/>
            </a:endParaRPr>
          </a:p>
        </p:txBody>
      </p:sp>
      <p:sp>
        <p:nvSpPr>
          <p:cNvPr id="5" name="object 5"/>
          <p:cNvSpPr/>
          <p:nvPr/>
        </p:nvSpPr>
        <p:spPr>
          <a:xfrm>
            <a:off x="2612389" y="1723294"/>
            <a:ext cx="0" cy="0"/>
          </a:xfrm>
          <a:custGeom>
            <a:avLst/>
            <a:gdLst/>
            <a:ahLst/>
            <a:cxnLst/>
            <a:rect l="l" t="t" r="r" b="b"/>
            <a:pathLst>
              <a:path>
                <a:moveTo>
                  <a:pt x="0" y="0"/>
                </a:moveTo>
                <a:lnTo>
                  <a:pt x="0" y="0"/>
                </a:lnTo>
              </a:path>
            </a:pathLst>
          </a:custGeom>
          <a:ln w="12700">
            <a:solidFill>
              <a:srgbClr val="FFFFFF"/>
            </a:solidFill>
          </a:ln>
        </p:spPr>
        <p:txBody>
          <a:bodyPr wrap="square" lIns="0" tIns="0" rIns="0" bIns="0" rtlCol="0"/>
          <a:lstStyle/>
          <a:p>
            <a:endParaRPr sz="1200" dirty="0">
              <a:solidFill>
                <a:srgbClr val="1C2936"/>
              </a:solidFill>
              <a:latin typeface="Cabin"/>
              <a:cs typeface="Arial" panose="020B0604020202020204" pitchFamily="34" charset="0"/>
            </a:endParaRPr>
          </a:p>
        </p:txBody>
      </p:sp>
      <p:sp>
        <p:nvSpPr>
          <p:cNvPr id="8" name="object 8"/>
          <p:cNvSpPr/>
          <p:nvPr/>
        </p:nvSpPr>
        <p:spPr>
          <a:xfrm>
            <a:off x="3508502" y="2307895"/>
            <a:ext cx="0" cy="0"/>
          </a:xfrm>
          <a:custGeom>
            <a:avLst/>
            <a:gdLst/>
            <a:ahLst/>
            <a:cxnLst/>
            <a:rect l="l" t="t" r="r" b="b"/>
            <a:pathLst>
              <a:path>
                <a:moveTo>
                  <a:pt x="0" y="0"/>
                </a:moveTo>
                <a:lnTo>
                  <a:pt x="0" y="0"/>
                </a:lnTo>
              </a:path>
            </a:pathLst>
          </a:custGeom>
          <a:ln w="12700">
            <a:solidFill>
              <a:srgbClr val="FFFFFF"/>
            </a:solidFill>
          </a:ln>
        </p:spPr>
        <p:txBody>
          <a:bodyPr wrap="square" lIns="0" tIns="0" rIns="0" bIns="0" rtlCol="0"/>
          <a:lstStyle/>
          <a:p>
            <a:endParaRPr sz="1200" dirty="0">
              <a:solidFill>
                <a:srgbClr val="1C2936"/>
              </a:solidFill>
              <a:latin typeface="Cabin"/>
              <a:cs typeface="Arial" panose="020B0604020202020204" pitchFamily="34" charset="0"/>
            </a:endParaRPr>
          </a:p>
        </p:txBody>
      </p:sp>
      <p:sp>
        <p:nvSpPr>
          <p:cNvPr id="10" name="object 10"/>
          <p:cNvSpPr/>
          <p:nvPr/>
        </p:nvSpPr>
        <p:spPr>
          <a:xfrm>
            <a:off x="4505197" y="2406167"/>
            <a:ext cx="0" cy="0"/>
          </a:xfrm>
          <a:custGeom>
            <a:avLst/>
            <a:gdLst/>
            <a:ahLst/>
            <a:cxnLst/>
            <a:rect l="l" t="t" r="r" b="b"/>
            <a:pathLst>
              <a:path>
                <a:moveTo>
                  <a:pt x="0" y="0"/>
                </a:moveTo>
                <a:lnTo>
                  <a:pt x="0" y="0"/>
                </a:lnTo>
              </a:path>
            </a:pathLst>
          </a:custGeom>
          <a:ln w="12700">
            <a:solidFill>
              <a:srgbClr val="FFFFFF"/>
            </a:solidFill>
          </a:ln>
        </p:spPr>
        <p:txBody>
          <a:bodyPr wrap="square" lIns="0" tIns="0" rIns="0" bIns="0" rtlCol="0"/>
          <a:lstStyle/>
          <a:p>
            <a:endParaRPr sz="1200" dirty="0">
              <a:solidFill>
                <a:srgbClr val="1C2936"/>
              </a:solidFill>
              <a:latin typeface="Cabin"/>
              <a:cs typeface="Arial" panose="020B0604020202020204" pitchFamily="34" charset="0"/>
            </a:endParaRPr>
          </a:p>
        </p:txBody>
      </p:sp>
      <p:sp>
        <p:nvSpPr>
          <p:cNvPr id="43" name="object 43"/>
          <p:cNvSpPr/>
          <p:nvPr/>
        </p:nvSpPr>
        <p:spPr>
          <a:xfrm>
            <a:off x="3549650" y="2346948"/>
            <a:ext cx="0" cy="0"/>
          </a:xfrm>
          <a:custGeom>
            <a:avLst/>
            <a:gdLst/>
            <a:ahLst/>
            <a:cxnLst/>
            <a:rect l="l" t="t" r="r" b="b"/>
            <a:pathLst>
              <a:path>
                <a:moveTo>
                  <a:pt x="0" y="0"/>
                </a:moveTo>
                <a:lnTo>
                  <a:pt x="0" y="0"/>
                </a:lnTo>
              </a:path>
            </a:pathLst>
          </a:custGeom>
          <a:ln w="12700">
            <a:solidFill>
              <a:srgbClr val="FFFFFF"/>
            </a:solidFill>
          </a:ln>
        </p:spPr>
        <p:txBody>
          <a:bodyPr wrap="square" lIns="0" tIns="0" rIns="0" bIns="0" rtlCol="0"/>
          <a:lstStyle/>
          <a:p>
            <a:endParaRPr sz="1200" dirty="0">
              <a:solidFill>
                <a:srgbClr val="1C2936"/>
              </a:solidFill>
              <a:latin typeface="Cabin"/>
              <a:cs typeface="Arial" panose="020B0604020202020204" pitchFamily="34" charset="0"/>
            </a:endParaRPr>
          </a:p>
        </p:txBody>
      </p:sp>
      <p:sp>
        <p:nvSpPr>
          <p:cNvPr id="68" name="object 4">
            <a:extLst>
              <a:ext uri="{FF2B5EF4-FFF2-40B4-BE49-F238E27FC236}">
                <a16:creationId xmlns:a16="http://schemas.microsoft.com/office/drawing/2014/main" id="{825B9E30-4221-404B-B4F7-A5BE7EE05404}"/>
              </a:ext>
            </a:extLst>
          </p:cNvPr>
          <p:cNvSpPr txBox="1"/>
          <p:nvPr/>
        </p:nvSpPr>
        <p:spPr>
          <a:xfrm>
            <a:off x="966002" y="1941914"/>
            <a:ext cx="2476003" cy="197490"/>
          </a:xfrm>
          <a:prstGeom prst="rect">
            <a:avLst/>
          </a:prstGeom>
        </p:spPr>
        <p:txBody>
          <a:bodyPr vert="horz" wrap="square" lIns="0" tIns="12700" rIns="0" bIns="0" rtlCol="0">
            <a:spAutoFit/>
          </a:bodyPr>
          <a:lstStyle/>
          <a:p>
            <a:pPr marL="12700">
              <a:lnSpc>
                <a:spcPct val="100000"/>
              </a:lnSpc>
              <a:spcBef>
                <a:spcPts val="100"/>
              </a:spcBef>
              <a:tabLst>
                <a:tab pos="1670050" algn="l"/>
                <a:tab pos="5505450" algn="l"/>
              </a:tabLst>
            </a:pPr>
            <a:r>
              <a:rPr sz="1200" spc="25" dirty="0">
                <a:solidFill>
                  <a:srgbClr val="1C2936"/>
                </a:solidFill>
                <a:latin typeface="Cabin"/>
                <a:cs typeface="Arial" panose="020B0604020202020204" pitchFamily="34" charset="0"/>
              </a:rPr>
              <a:t>Overview	</a:t>
            </a:r>
            <a:endParaRPr sz="1200" dirty="0">
              <a:solidFill>
                <a:srgbClr val="1C2936"/>
              </a:solidFill>
              <a:latin typeface="Cabin"/>
              <a:cs typeface="Arial" panose="020B0604020202020204" pitchFamily="34" charset="0"/>
            </a:endParaRPr>
          </a:p>
        </p:txBody>
      </p:sp>
      <p:sp>
        <p:nvSpPr>
          <p:cNvPr id="70" name="object 4">
            <a:extLst>
              <a:ext uri="{FF2B5EF4-FFF2-40B4-BE49-F238E27FC236}">
                <a16:creationId xmlns:a16="http://schemas.microsoft.com/office/drawing/2014/main" id="{D2DA729D-E714-C24B-B70D-4C723590BD26}"/>
              </a:ext>
            </a:extLst>
          </p:cNvPr>
          <p:cNvSpPr txBox="1"/>
          <p:nvPr/>
        </p:nvSpPr>
        <p:spPr>
          <a:xfrm>
            <a:off x="983512" y="2281333"/>
            <a:ext cx="4135162" cy="197490"/>
          </a:xfrm>
          <a:prstGeom prst="rect">
            <a:avLst/>
          </a:prstGeom>
        </p:spPr>
        <p:txBody>
          <a:bodyPr vert="horz" wrap="square" lIns="0" tIns="12700" rIns="0" bIns="0" rtlCol="0">
            <a:spAutoFit/>
          </a:bodyPr>
          <a:lstStyle/>
          <a:p>
            <a:pPr marL="12700">
              <a:lnSpc>
                <a:spcPct val="100000"/>
              </a:lnSpc>
              <a:spcBef>
                <a:spcPts val="100"/>
              </a:spcBef>
              <a:tabLst>
                <a:tab pos="1670050" algn="l"/>
                <a:tab pos="5505450" algn="l"/>
              </a:tabLst>
            </a:pPr>
            <a:r>
              <a:rPr lang="en-US" sz="1200" spc="25" dirty="0">
                <a:solidFill>
                  <a:srgbClr val="1C2936"/>
                </a:solidFill>
                <a:latin typeface="Cabin"/>
                <a:cs typeface="Arial" panose="020B0604020202020204" pitchFamily="34" charset="0"/>
              </a:rPr>
              <a:t>Community Health Improvement/Implementation Plan</a:t>
            </a:r>
            <a:endParaRPr sz="1200" dirty="0">
              <a:solidFill>
                <a:srgbClr val="1C2936"/>
              </a:solidFill>
              <a:latin typeface="Cabin"/>
              <a:cs typeface="Arial" panose="020B0604020202020204" pitchFamily="34" charset="0"/>
            </a:endParaRPr>
          </a:p>
        </p:txBody>
      </p:sp>
      <p:sp>
        <p:nvSpPr>
          <p:cNvPr id="95" name="object 7">
            <a:extLst>
              <a:ext uri="{FF2B5EF4-FFF2-40B4-BE49-F238E27FC236}">
                <a16:creationId xmlns:a16="http://schemas.microsoft.com/office/drawing/2014/main" id="{B3B83555-20DB-F845-9804-DF407FC76231}"/>
              </a:ext>
            </a:extLst>
          </p:cNvPr>
          <p:cNvSpPr txBox="1"/>
          <p:nvPr/>
        </p:nvSpPr>
        <p:spPr>
          <a:xfrm>
            <a:off x="6699933" y="1974872"/>
            <a:ext cx="187325" cy="197490"/>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1C2936"/>
                </a:solidFill>
                <a:latin typeface="Cabin"/>
                <a:cs typeface="Arial" panose="020B0604020202020204" pitchFamily="34" charset="0"/>
              </a:rPr>
              <a:t>3</a:t>
            </a:r>
            <a:endParaRPr sz="1200" dirty="0">
              <a:solidFill>
                <a:srgbClr val="1C2936"/>
              </a:solidFill>
              <a:latin typeface="Cabin"/>
              <a:cs typeface="Arial" panose="020B0604020202020204" pitchFamily="34" charset="0"/>
            </a:endParaRPr>
          </a:p>
        </p:txBody>
      </p:sp>
      <p:sp>
        <p:nvSpPr>
          <p:cNvPr id="97" name="Rectangle 96">
            <a:extLst>
              <a:ext uri="{FF2B5EF4-FFF2-40B4-BE49-F238E27FC236}">
                <a16:creationId xmlns:a16="http://schemas.microsoft.com/office/drawing/2014/main" id="{97389EDC-904A-FE44-96FA-0B45DE61BAFA}"/>
              </a:ext>
            </a:extLst>
          </p:cNvPr>
          <p:cNvSpPr/>
          <p:nvPr/>
        </p:nvSpPr>
        <p:spPr>
          <a:xfrm>
            <a:off x="6603392" y="2282769"/>
            <a:ext cx="288862" cy="276999"/>
          </a:xfrm>
          <a:prstGeom prst="rect">
            <a:avLst/>
          </a:prstGeom>
        </p:spPr>
        <p:txBody>
          <a:bodyPr wrap="none">
            <a:spAutoFit/>
          </a:bodyPr>
          <a:lstStyle/>
          <a:p>
            <a:pPr marL="12700">
              <a:lnSpc>
                <a:spcPct val="100000"/>
              </a:lnSpc>
              <a:spcBef>
                <a:spcPts val="100"/>
              </a:spcBef>
            </a:pPr>
            <a:r>
              <a:rPr lang="en-US" sz="1200" spc="50" dirty="0">
                <a:solidFill>
                  <a:srgbClr val="1C2936"/>
                </a:solidFill>
                <a:latin typeface="Cabin"/>
                <a:cs typeface="Arial" panose="020B0604020202020204" pitchFamily="34" charset="0"/>
              </a:rPr>
              <a:t>5</a:t>
            </a:r>
            <a:endParaRPr lang="en-US" sz="1200" dirty="0">
              <a:solidFill>
                <a:srgbClr val="1C2936"/>
              </a:solidFill>
              <a:latin typeface="Cabin"/>
              <a:cs typeface="Arial" panose="020B0604020202020204" pitchFamily="34" charset="0"/>
            </a:endParaRPr>
          </a:p>
        </p:txBody>
      </p:sp>
      <p:cxnSp>
        <p:nvCxnSpPr>
          <p:cNvPr id="110" name="Straight Connector 109">
            <a:extLst>
              <a:ext uri="{FF2B5EF4-FFF2-40B4-BE49-F238E27FC236}">
                <a16:creationId xmlns:a16="http://schemas.microsoft.com/office/drawing/2014/main" id="{35129D31-9AAA-2042-B619-A6A330C38794}"/>
              </a:ext>
            </a:extLst>
          </p:cNvPr>
          <p:cNvCxnSpPr>
            <a:cxnSpLocks/>
          </p:cNvCxnSpPr>
          <p:nvPr/>
        </p:nvCxnSpPr>
        <p:spPr>
          <a:xfrm>
            <a:off x="1562100" y="2066673"/>
            <a:ext cx="5038233" cy="0"/>
          </a:xfrm>
          <a:prstGeom prst="line">
            <a:avLst/>
          </a:prstGeom>
          <a:ln w="6350">
            <a:solidFill>
              <a:srgbClr val="4B5457"/>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8842809-28F5-E54C-AD8E-FECE8C6821E0}"/>
              </a:ext>
            </a:extLst>
          </p:cNvPr>
          <p:cNvCxnSpPr>
            <a:cxnSpLocks/>
          </p:cNvCxnSpPr>
          <p:nvPr/>
        </p:nvCxnSpPr>
        <p:spPr>
          <a:xfrm>
            <a:off x="4787900" y="2405172"/>
            <a:ext cx="1812433" cy="0"/>
          </a:xfrm>
          <a:prstGeom prst="line">
            <a:avLst/>
          </a:prstGeom>
          <a:ln w="6350">
            <a:solidFill>
              <a:srgbClr val="4B5457"/>
            </a:solidFill>
            <a:prstDash val="dash"/>
          </a:ln>
        </p:spPr>
        <p:style>
          <a:lnRef idx="1">
            <a:schemeClr val="accent1"/>
          </a:lnRef>
          <a:fillRef idx="0">
            <a:schemeClr val="accent1"/>
          </a:fillRef>
          <a:effectRef idx="0">
            <a:schemeClr val="accent1"/>
          </a:effectRef>
          <a:fontRef idx="minor">
            <a:schemeClr val="tx1"/>
          </a:fontRef>
        </p:style>
      </p:cxnSp>
      <p:sp>
        <p:nvSpPr>
          <p:cNvPr id="92" name="object 39">
            <a:extLst>
              <a:ext uri="{FF2B5EF4-FFF2-40B4-BE49-F238E27FC236}">
                <a16:creationId xmlns:a16="http://schemas.microsoft.com/office/drawing/2014/main" id="{E3FAE69D-1CA2-2B4D-8448-5B46D0C09450}"/>
              </a:ext>
            </a:extLst>
          </p:cNvPr>
          <p:cNvSpPr/>
          <p:nvPr/>
        </p:nvSpPr>
        <p:spPr>
          <a:xfrm>
            <a:off x="4744870" y="9672082"/>
            <a:ext cx="0" cy="0"/>
          </a:xfrm>
          <a:custGeom>
            <a:avLst/>
            <a:gdLst/>
            <a:ahLst/>
            <a:cxnLst/>
            <a:rect l="l" t="t" r="r" b="b"/>
            <a:pathLst>
              <a:path>
                <a:moveTo>
                  <a:pt x="0" y="0"/>
                </a:moveTo>
                <a:lnTo>
                  <a:pt x="0" y="0"/>
                </a:lnTo>
              </a:path>
            </a:pathLst>
          </a:custGeom>
          <a:ln w="12700">
            <a:solidFill>
              <a:srgbClr val="FFFFFF"/>
            </a:solidFill>
          </a:ln>
        </p:spPr>
        <p:txBody>
          <a:bodyPr wrap="square" lIns="0" tIns="0" rIns="0" bIns="0" rtlCol="0"/>
          <a:lstStyle/>
          <a:p>
            <a:endParaRPr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81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991334-CCF2-4C02-8D7E-7F12F82B8191}"/>
              </a:ext>
            </a:extLst>
          </p:cNvPr>
          <p:cNvSpPr/>
          <p:nvPr/>
        </p:nvSpPr>
        <p:spPr>
          <a:xfrm>
            <a:off x="917448" y="1114584"/>
            <a:ext cx="5937504" cy="268224"/>
          </a:xfrm>
          <a:prstGeom prst="rect">
            <a:avLst/>
          </a:prstGeom>
          <a:solidFill>
            <a:srgbClr val="008C9A"/>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endParaRPr lang="en-US" dirty="0">
              <a:solidFill>
                <a:srgbClr val="0E4681"/>
              </a:solidFill>
              <a:cs typeface="Arial" panose="020B0604020202020204" pitchFamily="34" charset="0"/>
            </a:endParaRPr>
          </a:p>
        </p:txBody>
      </p:sp>
      <p:sp>
        <p:nvSpPr>
          <p:cNvPr id="8" name="object 8">
            <a:extLst>
              <a:ext uri="{FF2B5EF4-FFF2-40B4-BE49-F238E27FC236}">
                <a16:creationId xmlns:a16="http://schemas.microsoft.com/office/drawing/2014/main" id="{BD108DEC-B800-4EEA-9E1B-EEA3145763CD}"/>
              </a:ext>
            </a:extLst>
          </p:cNvPr>
          <p:cNvSpPr txBox="1"/>
          <p:nvPr/>
        </p:nvSpPr>
        <p:spPr>
          <a:xfrm>
            <a:off x="931659" y="1165870"/>
            <a:ext cx="5304041" cy="169277"/>
          </a:xfrm>
          <a:prstGeom prst="rect">
            <a:avLst/>
          </a:prstGeom>
          <a:noFill/>
        </p:spPr>
        <p:txBody>
          <a:bodyPr vert="horz" wrap="square" lIns="0" tIns="0" rIns="0" bIns="0" rtlCol="0" anchor="ctr">
            <a:spAutoFit/>
          </a:bodyPr>
          <a:lstStyle/>
          <a:p>
            <a:pPr marL="83185">
              <a:lnSpc>
                <a:spcPct val="100000"/>
              </a:lnSpc>
              <a:spcBef>
                <a:spcPts val="80"/>
              </a:spcBef>
            </a:pPr>
            <a:r>
              <a:rPr lang="en-US" sz="1100" b="1" dirty="0">
                <a:solidFill>
                  <a:schemeClr val="bg1"/>
                </a:solidFill>
                <a:cs typeface="Arial" panose="020B0604020202020204" pitchFamily="34" charset="0"/>
              </a:rPr>
              <a:t>About </a:t>
            </a:r>
            <a:r>
              <a:rPr lang="es-ES" sz="1100" b="1" dirty="0" err="1">
                <a:solidFill>
                  <a:schemeClr val="bg1"/>
                </a:solidFill>
                <a:cs typeface="Arial" panose="020B0604020202020204" pitchFamily="34" charset="0"/>
              </a:rPr>
              <a:t>The</a:t>
            </a:r>
            <a:r>
              <a:rPr lang="es-ES" sz="1100" b="1" dirty="0">
                <a:solidFill>
                  <a:schemeClr val="bg1"/>
                </a:solidFill>
                <a:cs typeface="Arial" panose="020B0604020202020204" pitchFamily="34" charset="0"/>
              </a:rPr>
              <a:t> </a:t>
            </a:r>
            <a:r>
              <a:rPr lang="es-ES" sz="1100" b="1" dirty="0" err="1">
                <a:solidFill>
                  <a:schemeClr val="bg1"/>
                </a:solidFill>
                <a:cs typeface="Arial" panose="020B0604020202020204" pitchFamily="34" charset="0"/>
              </a:rPr>
              <a:t>Partnership</a:t>
            </a:r>
            <a:endParaRPr lang="en-US" sz="1100" b="1" dirty="0">
              <a:solidFill>
                <a:schemeClr val="bg1"/>
              </a:solidFill>
              <a:cs typeface="Arial" panose="020B0604020202020204" pitchFamily="34" charset="0"/>
            </a:endParaRPr>
          </a:p>
        </p:txBody>
      </p:sp>
      <p:sp>
        <p:nvSpPr>
          <p:cNvPr id="9" name="object 4">
            <a:extLst>
              <a:ext uri="{FF2B5EF4-FFF2-40B4-BE49-F238E27FC236}">
                <a16:creationId xmlns:a16="http://schemas.microsoft.com/office/drawing/2014/main" id="{C9192E64-8DBA-4B80-BC16-DDDA9BC20242}"/>
              </a:ext>
            </a:extLst>
          </p:cNvPr>
          <p:cNvSpPr txBox="1"/>
          <p:nvPr/>
        </p:nvSpPr>
        <p:spPr>
          <a:xfrm>
            <a:off x="968052" y="1434094"/>
            <a:ext cx="5937504" cy="1351652"/>
          </a:xfrm>
          <a:prstGeom prst="rect">
            <a:avLst/>
          </a:prstGeom>
        </p:spPr>
        <p:txBody>
          <a:bodyPr vert="horz" wrap="square" lIns="0" tIns="12700" rIns="0" bIns="0" rtlCol="0">
            <a:spAutoFit/>
          </a:bodyPr>
          <a:lstStyle/>
          <a:p>
            <a:pPr algn="l">
              <a:spcBef>
                <a:spcPts val="600"/>
              </a:spcBef>
              <a:spcAft>
                <a:spcPts val="600"/>
              </a:spcAft>
            </a:pPr>
            <a:r>
              <a:rPr lang="en-US" sz="1100" b="0" i="0" dirty="0">
                <a:solidFill>
                  <a:srgbClr val="0A0A0A"/>
                </a:solidFill>
                <a:effectLst/>
                <a:latin typeface="Cabin"/>
              </a:rPr>
              <a:t>This document is a hospital system Community Health Improvement Plan (CHIP) for Conemaugh Health System comprised of Conemaugh Memorial Medical Center, Conemaugh Meyersdale Medical Center and Conemaugh Miners Medical Center.</a:t>
            </a:r>
          </a:p>
          <a:p>
            <a:pPr algn="l">
              <a:spcBef>
                <a:spcPts val="600"/>
              </a:spcBef>
              <a:spcAft>
                <a:spcPts val="600"/>
              </a:spcAft>
            </a:pPr>
            <a:r>
              <a:rPr lang="en-US" sz="1100" b="0" i="0" dirty="0">
                <a:solidFill>
                  <a:srgbClr val="0A0A0A"/>
                </a:solidFill>
                <a:effectLst/>
                <a:latin typeface="Cabin"/>
              </a:rPr>
              <a:t>Conemaugh Health System participated in a partnership with other community organizations to complete the CHNA. Members of the partnership include The 1889 Foundation, 1889 Jefferson Center for Population Health, and United Way of the Laurel Highlands. Throughout the document they will be designated as “the partners or the partnership.” </a:t>
            </a:r>
          </a:p>
        </p:txBody>
      </p:sp>
      <p:sp>
        <p:nvSpPr>
          <p:cNvPr id="10" name="object 2">
            <a:extLst>
              <a:ext uri="{FF2B5EF4-FFF2-40B4-BE49-F238E27FC236}">
                <a16:creationId xmlns:a16="http://schemas.microsoft.com/office/drawing/2014/main" id="{18891078-0996-4AE4-B4F1-AA25005D34BC}"/>
              </a:ext>
            </a:extLst>
          </p:cNvPr>
          <p:cNvSpPr txBox="1"/>
          <p:nvPr/>
        </p:nvSpPr>
        <p:spPr>
          <a:xfrm>
            <a:off x="904780" y="723161"/>
            <a:ext cx="4070437" cy="289823"/>
          </a:xfrm>
          <a:prstGeom prst="rect">
            <a:avLst/>
          </a:prstGeom>
        </p:spPr>
        <p:txBody>
          <a:bodyPr vert="horz" wrap="square" lIns="0" tIns="12700" rIns="0" bIns="0" rtlCol="0">
            <a:spAutoFit/>
          </a:bodyPr>
          <a:lstStyle/>
          <a:p>
            <a:pPr marL="12700">
              <a:lnSpc>
                <a:spcPct val="100000"/>
              </a:lnSpc>
              <a:spcBef>
                <a:spcPts val="100"/>
              </a:spcBef>
            </a:pPr>
            <a:r>
              <a:rPr lang="en-US" b="1" dirty="0">
                <a:solidFill>
                  <a:srgbClr val="008C9A"/>
                </a:solidFill>
                <a:cs typeface="Arial" panose="020B0604020202020204" pitchFamily="34" charset="0"/>
              </a:rPr>
              <a:t>Overview</a:t>
            </a:r>
          </a:p>
        </p:txBody>
      </p:sp>
      <p:sp>
        <p:nvSpPr>
          <p:cNvPr id="3" name="object 4">
            <a:extLst>
              <a:ext uri="{FF2B5EF4-FFF2-40B4-BE49-F238E27FC236}">
                <a16:creationId xmlns:a16="http://schemas.microsoft.com/office/drawing/2014/main" id="{EC9DE11F-555B-3EDD-EE0A-61AD7DD99EDB}"/>
              </a:ext>
            </a:extLst>
          </p:cNvPr>
          <p:cNvSpPr txBox="1"/>
          <p:nvPr/>
        </p:nvSpPr>
        <p:spPr>
          <a:xfrm>
            <a:off x="992873" y="3324745"/>
            <a:ext cx="5912683" cy="5364930"/>
          </a:xfrm>
          <a:prstGeom prst="rect">
            <a:avLst/>
          </a:prstGeom>
        </p:spPr>
        <p:txBody>
          <a:bodyPr vert="horz" wrap="square" lIns="0" tIns="12700" rIns="0" bIns="0" rtlCol="0">
            <a:spAutoFit/>
          </a:bodyPr>
          <a:lstStyle/>
          <a:p>
            <a:pPr marL="12700" marR="5080">
              <a:lnSpc>
                <a:spcPct val="113599"/>
              </a:lnSpc>
              <a:spcBef>
                <a:spcPts val="100"/>
              </a:spcBef>
            </a:pPr>
            <a:r>
              <a:rPr lang="en-US" sz="1100" dirty="0">
                <a:solidFill>
                  <a:srgbClr val="4C4D4F"/>
                </a:solidFill>
                <a:latin typeface="Cabin"/>
                <a:cs typeface="Arial" panose="020B0604020202020204" pitchFamily="34" charset="0"/>
              </a:rPr>
              <a:t>The </a:t>
            </a:r>
            <a:r>
              <a:rPr lang="en-US" sz="1100" dirty="0">
                <a:latin typeface="Cabin"/>
                <a:cs typeface="Arial" panose="020B0604020202020204" pitchFamily="34" charset="0"/>
              </a:rPr>
              <a:t>Community Health Needs Assessment (CHNA) defines priorities for health improvement, creates a collaborative community environment to engage stakeholders, and an open and transparent process to listen and truly understand the health needs of the community served by The Partnership (Cambria and Somerset Counties, PA).  This document is the Partnership’s Implementation Plan outlining how the partners plans on addressing significant health needs in the community.</a:t>
            </a:r>
          </a:p>
          <a:p>
            <a:pPr marL="12700" marR="5080">
              <a:lnSpc>
                <a:spcPct val="113599"/>
              </a:lnSpc>
              <a:spcBef>
                <a:spcPts val="100"/>
              </a:spcBef>
            </a:pPr>
            <a:endParaRPr lang="en-US" sz="1100" dirty="0">
              <a:latin typeface="Cabin"/>
              <a:cs typeface="Arial" panose="020B0604020202020204" pitchFamily="34" charset="0"/>
            </a:endParaRPr>
          </a:p>
          <a:p>
            <a:pPr marL="12700" marR="5080">
              <a:lnSpc>
                <a:spcPct val="113599"/>
              </a:lnSpc>
              <a:spcBef>
                <a:spcPts val="100"/>
              </a:spcBef>
            </a:pPr>
            <a:r>
              <a:rPr lang="en-US" sz="1100" dirty="0">
                <a:latin typeface="Cabin"/>
                <a:cs typeface="Arial" panose="020B0604020202020204" pitchFamily="34" charset="0"/>
              </a:rPr>
              <a:t>The CHNA is contained in a separate document. </a:t>
            </a:r>
          </a:p>
          <a:p>
            <a:pPr marL="12700" marR="5080">
              <a:lnSpc>
                <a:spcPct val="113599"/>
              </a:lnSpc>
              <a:spcBef>
                <a:spcPts val="100"/>
              </a:spcBef>
            </a:pPr>
            <a:endParaRPr lang="en-US" sz="1100" dirty="0">
              <a:latin typeface="Cabin"/>
              <a:cs typeface="Arial" panose="020B0604020202020204" pitchFamily="34" charset="0"/>
            </a:endParaRPr>
          </a:p>
          <a:p>
            <a:pPr marL="466725" marR="5080">
              <a:lnSpc>
                <a:spcPct val="113599"/>
              </a:lnSpc>
              <a:spcBef>
                <a:spcPts val="100"/>
              </a:spcBef>
            </a:pPr>
            <a:r>
              <a:rPr lang="en-US" sz="1100" dirty="0">
                <a:latin typeface="Cabin"/>
                <a:cs typeface="Arial" panose="020B0604020202020204" pitchFamily="34" charset="0"/>
              </a:rPr>
              <a:t>Starting on June 1, 2023, pdf and paper copies of this report is made widely available to the community free of charge via:</a:t>
            </a:r>
          </a:p>
          <a:p>
            <a:pPr marL="638175" marR="5080" indent="-171450">
              <a:lnSpc>
                <a:spcPct val="113599"/>
              </a:lnSpc>
              <a:spcBef>
                <a:spcPts val="100"/>
              </a:spcBef>
              <a:buClr>
                <a:srgbClr val="008C9A"/>
              </a:buClr>
              <a:buFont typeface="Arial" panose="020B0604020202020204" pitchFamily="34" charset="0"/>
              <a:buChar char="•"/>
            </a:pPr>
            <a:r>
              <a:rPr lang="en-US" sz="1100" dirty="0">
                <a:latin typeface="Cabin"/>
                <a:cs typeface="Arial" panose="020B0604020202020204" pitchFamily="34" charset="0"/>
              </a:rPr>
              <a:t>Conemaugh Memorial Medical Center, 1086 Franklin Street, Johnstown, PA 15905 or by phone 800-587-5875 or via the hospital website http://www.conemaugh.org</a:t>
            </a:r>
          </a:p>
          <a:p>
            <a:pPr marL="638175" marR="5080" indent="-171450">
              <a:lnSpc>
                <a:spcPct val="113599"/>
              </a:lnSpc>
              <a:spcBef>
                <a:spcPts val="100"/>
              </a:spcBef>
              <a:buClr>
                <a:srgbClr val="008C9A"/>
              </a:buClr>
              <a:buFont typeface="Arial" panose="020B0604020202020204" pitchFamily="34" charset="0"/>
              <a:buChar char="•"/>
            </a:pPr>
            <a:r>
              <a:rPr lang="en-US" sz="1100" dirty="0">
                <a:latin typeface="Cabin"/>
                <a:cs typeface="Arial" panose="020B0604020202020204" pitchFamily="34" charset="0"/>
              </a:rPr>
              <a:t>Conemaugh Meyersdale Medical Center, 200 Hospital Drive, Meyersdale, PA 15552 or by phone 800-587-5875 or via the website http://www.conemaugh.org </a:t>
            </a:r>
          </a:p>
          <a:p>
            <a:pPr marL="638175" marR="5080" indent="-171450">
              <a:lnSpc>
                <a:spcPct val="113599"/>
              </a:lnSpc>
              <a:spcBef>
                <a:spcPts val="100"/>
              </a:spcBef>
              <a:buClr>
                <a:srgbClr val="008C9A"/>
              </a:buClr>
              <a:buFont typeface="Arial" panose="020B0604020202020204" pitchFamily="34" charset="0"/>
              <a:buChar char="•"/>
            </a:pPr>
            <a:r>
              <a:rPr lang="en-US" sz="1100" dirty="0">
                <a:latin typeface="Cabin"/>
                <a:cs typeface="Arial" panose="020B0604020202020204" pitchFamily="34" charset="0"/>
              </a:rPr>
              <a:t>Conemaugh Miners Medical Center, 290 Haida Avenue, Hastings, PA 16646 or by phone 800-587-5875 or via the website http://www.conemaugh.org </a:t>
            </a:r>
          </a:p>
          <a:p>
            <a:pPr marL="638175" marR="5080" indent="-171450">
              <a:lnSpc>
                <a:spcPct val="113599"/>
              </a:lnSpc>
              <a:spcBef>
                <a:spcPts val="100"/>
              </a:spcBef>
              <a:buClr>
                <a:srgbClr val="008C9A"/>
              </a:buClr>
              <a:buFont typeface="Arial" panose="020B0604020202020204" pitchFamily="34" charset="0"/>
              <a:buChar char="•"/>
            </a:pPr>
            <a:r>
              <a:rPr lang="en-US" sz="1100" dirty="0">
                <a:latin typeface="Cabin"/>
                <a:cs typeface="Arial" panose="020B0604020202020204" pitchFamily="34" charset="0"/>
              </a:rPr>
              <a:t>1889 Foundation, 4 Valley Pike, Johnstown, PA 15905 or by telephone 814-532-0100 or via the website https://www.1889foundation.org/</a:t>
            </a:r>
          </a:p>
          <a:p>
            <a:pPr marL="638175" marR="5080" indent="-171450">
              <a:lnSpc>
                <a:spcPct val="113599"/>
              </a:lnSpc>
              <a:spcBef>
                <a:spcPts val="100"/>
              </a:spcBef>
              <a:buClr>
                <a:srgbClr val="008C9A"/>
              </a:buClr>
              <a:buFont typeface="Arial" panose="020B0604020202020204" pitchFamily="34" charset="0"/>
              <a:buChar char="•"/>
            </a:pPr>
            <a:r>
              <a:rPr lang="en-US" sz="1100" dirty="0">
                <a:latin typeface="Cabin"/>
                <a:cs typeface="Arial" panose="020B0604020202020204" pitchFamily="34" charset="0"/>
              </a:rPr>
              <a:t>1889 Jefferson Center for Population Health, 1 Pasquerilla Plaza, Floor 2 Suite 128, Johnstown, PA 15901 or by telephone 814-535-5156 or via the website https://www.1889jeffersoncenter.org</a:t>
            </a:r>
          </a:p>
          <a:p>
            <a:pPr marL="638175" marR="5080" indent="-171450">
              <a:lnSpc>
                <a:spcPct val="113599"/>
              </a:lnSpc>
              <a:spcBef>
                <a:spcPts val="100"/>
              </a:spcBef>
              <a:buClr>
                <a:srgbClr val="008C9A"/>
              </a:buClr>
              <a:buFont typeface="Arial" panose="020B0604020202020204" pitchFamily="34" charset="0"/>
              <a:buChar char="•"/>
            </a:pPr>
            <a:r>
              <a:rPr lang="en-US" sz="1100" dirty="0">
                <a:latin typeface="Cabin"/>
                <a:cs typeface="Arial" panose="020B0604020202020204" pitchFamily="34" charset="0"/>
              </a:rPr>
              <a:t>United Way of the Laurel Highlands 422 Main St. Ste. 203, Johnstown, PA 15901 and 218 North Kimberly Avenue, Somerset, PA 15501 or by phone 814-535-2563 or via the website https://www.uwlaurel.org</a:t>
            </a:r>
          </a:p>
          <a:p>
            <a:pPr marL="466725" marR="5080">
              <a:lnSpc>
                <a:spcPct val="113599"/>
              </a:lnSpc>
              <a:spcBef>
                <a:spcPts val="100"/>
              </a:spcBef>
            </a:pPr>
            <a:r>
              <a:rPr lang="en-US" sz="1100" dirty="0">
                <a:latin typeface="Cabin"/>
                <a:cs typeface="Arial" panose="020B0604020202020204" pitchFamily="34" charset="0"/>
              </a:rPr>
              <a:t>Conemaugh Health System's board of directors approved this assessment on </a:t>
            </a:r>
            <a:r>
              <a:rPr lang="en-US" sz="1100" dirty="0">
                <a:solidFill>
                  <a:srgbClr val="FF0000"/>
                </a:solidFill>
                <a:latin typeface="Cabin"/>
                <a:cs typeface="Arial" panose="020B0604020202020204" pitchFamily="34" charset="0"/>
              </a:rPr>
              <a:t>April 30, 2023</a:t>
            </a:r>
          </a:p>
        </p:txBody>
      </p:sp>
      <p:sp>
        <p:nvSpPr>
          <p:cNvPr id="4" name="object 16">
            <a:extLst>
              <a:ext uri="{FF2B5EF4-FFF2-40B4-BE49-F238E27FC236}">
                <a16:creationId xmlns:a16="http://schemas.microsoft.com/office/drawing/2014/main" id="{0809BAAB-2760-15F0-9447-A84F083BCE14}"/>
              </a:ext>
            </a:extLst>
          </p:cNvPr>
          <p:cNvSpPr/>
          <p:nvPr/>
        </p:nvSpPr>
        <p:spPr>
          <a:xfrm flipV="1">
            <a:off x="1351890" y="8943816"/>
            <a:ext cx="5880361" cy="276372"/>
          </a:xfrm>
          <a:custGeom>
            <a:avLst/>
            <a:gdLst/>
            <a:ahLst/>
            <a:cxnLst/>
            <a:rect l="l" t="t" r="r" b="b"/>
            <a:pathLst>
              <a:path w="5856605">
                <a:moveTo>
                  <a:pt x="0" y="0"/>
                </a:moveTo>
                <a:lnTo>
                  <a:pt x="5856020" y="0"/>
                </a:lnTo>
              </a:path>
            </a:pathLst>
          </a:custGeom>
          <a:ln w="15875">
            <a:solidFill>
              <a:srgbClr val="6D6E71"/>
            </a:solidFill>
            <a:prstDash val="dot"/>
          </a:ln>
        </p:spPr>
        <p:txBody>
          <a:bodyPr wrap="square" lIns="0" tIns="0" rIns="0" bIns="0" rtlCol="0"/>
          <a:lstStyle/>
          <a:p>
            <a:endParaRPr dirty="0">
              <a:latin typeface="+mj-lt"/>
              <a:cs typeface="Arial" panose="020B0604020202020204" pitchFamily="34" charset="0"/>
            </a:endParaRPr>
          </a:p>
        </p:txBody>
      </p:sp>
      <p:sp>
        <p:nvSpPr>
          <p:cNvPr id="11" name="Rectangle 10">
            <a:extLst>
              <a:ext uri="{FF2B5EF4-FFF2-40B4-BE49-F238E27FC236}">
                <a16:creationId xmlns:a16="http://schemas.microsoft.com/office/drawing/2014/main" id="{74CFEA3E-D84F-8EAD-3B08-68B4A753DE30}"/>
              </a:ext>
            </a:extLst>
          </p:cNvPr>
          <p:cNvSpPr/>
          <p:nvPr/>
        </p:nvSpPr>
        <p:spPr>
          <a:xfrm>
            <a:off x="968052" y="2943757"/>
            <a:ext cx="5937504" cy="268224"/>
          </a:xfrm>
          <a:prstGeom prst="rect">
            <a:avLst/>
          </a:prstGeom>
          <a:solidFill>
            <a:srgbClr val="008C9A"/>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endParaRPr lang="en-US" dirty="0">
              <a:solidFill>
                <a:srgbClr val="0E4681"/>
              </a:solidFill>
              <a:latin typeface="+mj-lt"/>
              <a:cs typeface="Arial" panose="020B0604020202020204" pitchFamily="34" charset="0"/>
            </a:endParaRPr>
          </a:p>
        </p:txBody>
      </p:sp>
      <p:sp>
        <p:nvSpPr>
          <p:cNvPr id="12" name="object 8">
            <a:extLst>
              <a:ext uri="{FF2B5EF4-FFF2-40B4-BE49-F238E27FC236}">
                <a16:creationId xmlns:a16="http://schemas.microsoft.com/office/drawing/2014/main" id="{4ACAD09E-6E15-F276-9847-B3222D633B10}"/>
              </a:ext>
            </a:extLst>
          </p:cNvPr>
          <p:cNvSpPr txBox="1"/>
          <p:nvPr/>
        </p:nvSpPr>
        <p:spPr>
          <a:xfrm>
            <a:off x="1025195" y="2996040"/>
            <a:ext cx="5304041" cy="169277"/>
          </a:xfrm>
          <a:prstGeom prst="rect">
            <a:avLst/>
          </a:prstGeom>
          <a:noFill/>
        </p:spPr>
        <p:txBody>
          <a:bodyPr vert="horz" wrap="square" lIns="0" tIns="0" rIns="0" bIns="0" rtlCol="0" anchor="ctr">
            <a:spAutoFit/>
          </a:bodyPr>
          <a:lstStyle/>
          <a:p>
            <a:pPr marL="83185">
              <a:lnSpc>
                <a:spcPct val="100000"/>
              </a:lnSpc>
              <a:spcBef>
                <a:spcPts val="80"/>
              </a:spcBef>
            </a:pPr>
            <a:r>
              <a:rPr lang="en-US" sz="1100" b="1" dirty="0">
                <a:solidFill>
                  <a:schemeClr val="bg1"/>
                </a:solidFill>
                <a:latin typeface="Cabin"/>
                <a:cs typeface="Arial" panose="020B0604020202020204" pitchFamily="34" charset="0"/>
              </a:rPr>
              <a:t>Community Health Improvement Plan</a:t>
            </a:r>
          </a:p>
        </p:txBody>
      </p:sp>
    </p:spTree>
    <p:extLst>
      <p:ext uri="{BB962C8B-B14F-4D97-AF65-F5344CB8AC3E}">
        <p14:creationId xmlns:p14="http://schemas.microsoft.com/office/powerpoint/2010/main" val="290486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5CA840E7-691E-4027-8581-CFF273E8C897}"/>
              </a:ext>
            </a:extLst>
          </p:cNvPr>
          <p:cNvSpPr txBox="1"/>
          <p:nvPr/>
        </p:nvSpPr>
        <p:spPr>
          <a:xfrm>
            <a:off x="1052223" y="1144561"/>
            <a:ext cx="5912683" cy="6317820"/>
          </a:xfrm>
          <a:prstGeom prst="rect">
            <a:avLst/>
          </a:prstGeom>
        </p:spPr>
        <p:txBody>
          <a:bodyPr vert="horz" wrap="square" lIns="0" tIns="12700" rIns="0" bIns="0" rtlCol="0">
            <a:spAutoFit/>
          </a:bodyPr>
          <a:lstStyle/>
          <a:p>
            <a:pPr marL="12700" marR="5080">
              <a:lnSpc>
                <a:spcPct val="113599"/>
              </a:lnSpc>
              <a:spcBef>
                <a:spcPts val="100"/>
              </a:spcBef>
            </a:pPr>
            <a:r>
              <a:rPr lang="en-US" sz="1200" dirty="0">
                <a:latin typeface="Cabin"/>
                <a:cs typeface="Arial" panose="020B0604020202020204" pitchFamily="34" charset="0"/>
              </a:rPr>
              <a:t>To successfully make our community healthier, it is necessary to have a collaborative venture which brings together all of the care providers, citizens, government, schools, churches, not-for-profit organizations and business and industry around an effective plan of action.  The community health needs assessment was completed previously and posted on The Partnership’s website.  </a:t>
            </a:r>
          </a:p>
          <a:p>
            <a:pPr marL="12700" marR="5080">
              <a:lnSpc>
                <a:spcPct val="113599"/>
              </a:lnSpc>
              <a:spcBef>
                <a:spcPts val="100"/>
              </a:spcBef>
            </a:pPr>
            <a:endParaRPr lang="en-US" sz="1200" dirty="0">
              <a:latin typeface="Cabin"/>
              <a:cs typeface="Arial" panose="020B0604020202020204" pitchFamily="34" charset="0"/>
            </a:endParaRPr>
          </a:p>
          <a:p>
            <a:pPr marL="12700" marR="5080">
              <a:lnSpc>
                <a:spcPct val="113599"/>
              </a:lnSpc>
              <a:spcBef>
                <a:spcPts val="100"/>
              </a:spcBef>
            </a:pPr>
            <a:r>
              <a:rPr lang="en-US" sz="1200" dirty="0">
                <a:latin typeface="Cabin"/>
                <a:cs typeface="Arial" panose="020B0604020202020204" pitchFamily="34" charset="0"/>
              </a:rPr>
              <a:t>Based on the results of the CHNA, The Partnership has selected the identified significant health needs to address. </a:t>
            </a:r>
          </a:p>
          <a:p>
            <a:pPr marL="241300" marR="5080" indent="-228600">
              <a:lnSpc>
                <a:spcPct val="113599"/>
              </a:lnSpc>
              <a:spcBef>
                <a:spcPts val="100"/>
              </a:spcBef>
              <a:buFont typeface="+mj-lt"/>
              <a:buAutoNum type="arabicPeriod"/>
            </a:pPr>
            <a:r>
              <a:rPr lang="en-US" sz="1200" dirty="0">
                <a:latin typeface="Cabin"/>
                <a:cs typeface="Arial" panose="020B0604020202020204" pitchFamily="34" charset="0"/>
              </a:rPr>
              <a:t>Mental/Behavioral Health </a:t>
            </a:r>
          </a:p>
          <a:p>
            <a:pPr marL="241300" marR="5080" indent="-228600">
              <a:lnSpc>
                <a:spcPct val="113599"/>
              </a:lnSpc>
              <a:spcBef>
                <a:spcPts val="100"/>
              </a:spcBef>
              <a:buFont typeface="+mj-lt"/>
              <a:buAutoNum type="arabicPeriod"/>
            </a:pPr>
            <a:r>
              <a:rPr lang="en-US" sz="1200" dirty="0">
                <a:latin typeface="Cabin"/>
                <a:cs typeface="Arial" panose="020B0604020202020204" pitchFamily="34" charset="0"/>
              </a:rPr>
              <a:t>Access to Social Determinant of Health Needs/Healthcare</a:t>
            </a:r>
          </a:p>
          <a:p>
            <a:pPr marL="241300" marR="5080" indent="-228600">
              <a:lnSpc>
                <a:spcPct val="113599"/>
              </a:lnSpc>
              <a:spcBef>
                <a:spcPts val="100"/>
              </a:spcBef>
              <a:buFont typeface="+mj-lt"/>
              <a:buAutoNum type="arabicPeriod"/>
            </a:pPr>
            <a:r>
              <a:rPr lang="en-US" sz="1200" dirty="0">
                <a:latin typeface="Cabin"/>
                <a:cs typeface="Arial" panose="020B0604020202020204" pitchFamily="34" charset="0"/>
              </a:rPr>
              <a:t>Obesity/Health Living </a:t>
            </a:r>
          </a:p>
          <a:p>
            <a:pPr marL="241300" marR="5080" indent="-228600">
              <a:lnSpc>
                <a:spcPct val="113599"/>
              </a:lnSpc>
              <a:spcBef>
                <a:spcPts val="100"/>
              </a:spcBef>
              <a:buFont typeface="+mj-lt"/>
              <a:buAutoNum type="arabicPeriod"/>
            </a:pPr>
            <a:r>
              <a:rPr lang="en-US" sz="1200" dirty="0">
                <a:latin typeface="Cabin"/>
                <a:cs typeface="Arial" panose="020B0604020202020204" pitchFamily="34" charset="0"/>
              </a:rPr>
              <a:t>Substance Use Disorder</a:t>
            </a:r>
          </a:p>
          <a:p>
            <a:pPr marL="241300" marR="5080" indent="-228600">
              <a:lnSpc>
                <a:spcPct val="113599"/>
              </a:lnSpc>
              <a:spcBef>
                <a:spcPts val="100"/>
              </a:spcBef>
              <a:buFont typeface="+mj-lt"/>
              <a:buAutoNum type="arabicPeriod"/>
            </a:pPr>
            <a:r>
              <a:rPr lang="en-US" sz="1200" dirty="0">
                <a:latin typeface="Cabin"/>
                <a:cs typeface="Arial" panose="020B0604020202020204" pitchFamily="34" charset="0"/>
              </a:rPr>
              <a:t>Socioeconomics/Jobs Training</a:t>
            </a:r>
          </a:p>
          <a:p>
            <a:pPr marL="241300" marR="5080" indent="-228600">
              <a:lnSpc>
                <a:spcPct val="113599"/>
              </a:lnSpc>
              <a:spcBef>
                <a:spcPts val="100"/>
              </a:spcBef>
              <a:buFont typeface="+mj-lt"/>
              <a:buAutoNum type="arabicPeriod"/>
            </a:pPr>
            <a:r>
              <a:rPr lang="en-US" sz="1200" dirty="0">
                <a:latin typeface="Cabin"/>
                <a:cs typeface="Arial" panose="020B0604020202020204" pitchFamily="34" charset="0"/>
              </a:rPr>
              <a:t>Early Childhood</a:t>
            </a:r>
          </a:p>
          <a:p>
            <a:pPr marL="241300" marR="5080" indent="-228600">
              <a:lnSpc>
                <a:spcPct val="113599"/>
              </a:lnSpc>
              <a:spcBef>
                <a:spcPts val="100"/>
              </a:spcBef>
              <a:buFont typeface="+mj-lt"/>
              <a:buAutoNum type="arabicPeriod"/>
            </a:pPr>
            <a:r>
              <a:rPr lang="en-US" sz="1200" dirty="0">
                <a:latin typeface="Cabin"/>
                <a:cs typeface="Arial" panose="020B0604020202020204" pitchFamily="34" charset="0"/>
              </a:rPr>
              <a:t>Violence/Abuse/Safety</a:t>
            </a:r>
          </a:p>
          <a:p>
            <a:pPr marL="12700" marR="5080">
              <a:lnSpc>
                <a:spcPct val="113599"/>
              </a:lnSpc>
              <a:spcBef>
                <a:spcPts val="100"/>
              </a:spcBef>
            </a:pPr>
            <a:endParaRPr lang="en-US" sz="1200" dirty="0">
              <a:latin typeface="Cabin"/>
            </a:endParaRPr>
          </a:p>
          <a:p>
            <a:r>
              <a:rPr lang="en-US" sz="1200" dirty="0">
                <a:latin typeface="Cabin"/>
              </a:rPr>
              <a:t>The Vision Together 2025 Health and Wellness Committee will continue to provide community oversight of the Community Health Needs Assessment Plan and ensure the priority goals are implemented, as well as identify any additional opportunities or initiatives needed to improve the health of our community.</a:t>
            </a:r>
          </a:p>
          <a:p>
            <a:endParaRPr lang="en-US" sz="1200" dirty="0">
              <a:latin typeface="Cabin"/>
            </a:endParaRPr>
          </a:p>
          <a:p>
            <a:r>
              <a:rPr lang="en-US" sz="1200" dirty="0">
                <a:latin typeface="Cabin"/>
              </a:rPr>
              <a:t>The Health and Wellness Committee is comprised of representatives from community member and community agencies including 1889 Foundation, 1889 Jefferson Center for Population Health, Cambria County Behavioral Health/Intellectual Disabilities, Cambria County EMA, Cambria County Drug Coalition, </a:t>
            </a:r>
            <a:r>
              <a:rPr lang="en-US" sz="1200" dirty="0" err="1">
                <a:latin typeface="Cabin"/>
              </a:rPr>
              <a:t>CamTran</a:t>
            </a:r>
            <a:r>
              <a:rPr lang="en-US" sz="1200" dirty="0">
                <a:latin typeface="Cabin"/>
              </a:rPr>
              <a:t>, Community Action Partnership of Cambria County, Community Foundation for the Alleghenies, Conemaugh Health System, Croyle-Nielsen Associates, Goodwill Industries, Greater Johnstown School District, Greater Johnstown YMCA, Johnstown Housing Authority, Lee Initiatives, Richland Family Health Center, St. Francis University, and United Way of the Laurel Highlands.  </a:t>
            </a:r>
            <a:endParaRPr lang="en-US" sz="1200" dirty="0">
              <a:latin typeface="Cabin"/>
              <a:cs typeface="Arial" panose="020B0604020202020204" pitchFamily="34" charset="0"/>
            </a:endParaRPr>
          </a:p>
          <a:p>
            <a:pPr marL="12700" marR="5080">
              <a:lnSpc>
                <a:spcPct val="113599"/>
              </a:lnSpc>
              <a:spcBef>
                <a:spcPts val="100"/>
              </a:spcBef>
            </a:pPr>
            <a:endParaRPr lang="en-US" sz="1200" dirty="0">
              <a:latin typeface="Cabin"/>
              <a:cs typeface="Arial" panose="020B0604020202020204" pitchFamily="34" charset="0"/>
            </a:endParaRPr>
          </a:p>
        </p:txBody>
      </p:sp>
      <p:sp>
        <p:nvSpPr>
          <p:cNvPr id="2" name="object 2">
            <a:extLst>
              <a:ext uri="{FF2B5EF4-FFF2-40B4-BE49-F238E27FC236}">
                <a16:creationId xmlns:a16="http://schemas.microsoft.com/office/drawing/2014/main" id="{F902BCB1-5FC3-3D14-C4BC-52E818E100D5}"/>
              </a:ext>
            </a:extLst>
          </p:cNvPr>
          <p:cNvSpPr txBox="1"/>
          <p:nvPr/>
        </p:nvSpPr>
        <p:spPr>
          <a:xfrm>
            <a:off x="904780" y="723161"/>
            <a:ext cx="4070437" cy="289823"/>
          </a:xfrm>
          <a:prstGeom prst="rect">
            <a:avLst/>
          </a:prstGeom>
        </p:spPr>
        <p:txBody>
          <a:bodyPr vert="horz" wrap="square" lIns="0" tIns="12700" rIns="0" bIns="0" rtlCol="0">
            <a:spAutoFit/>
          </a:bodyPr>
          <a:lstStyle/>
          <a:p>
            <a:pPr marL="12700">
              <a:lnSpc>
                <a:spcPct val="100000"/>
              </a:lnSpc>
              <a:spcBef>
                <a:spcPts val="100"/>
              </a:spcBef>
            </a:pPr>
            <a:r>
              <a:rPr lang="en-US" b="1" dirty="0">
                <a:solidFill>
                  <a:srgbClr val="008C9A"/>
                </a:solidFill>
                <a:cs typeface="Arial" panose="020B0604020202020204" pitchFamily="34" charset="0"/>
              </a:rPr>
              <a:t>Overview, cont.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01064" y="4887120"/>
            <a:ext cx="0" cy="0"/>
          </a:xfrm>
          <a:custGeom>
            <a:avLst/>
            <a:gdLst/>
            <a:ahLst/>
            <a:cxnLst/>
            <a:rect l="l" t="t" r="r" b="b"/>
            <a:pathLst>
              <a:path>
                <a:moveTo>
                  <a:pt x="0" y="0"/>
                </a:moveTo>
                <a:lnTo>
                  <a:pt x="0" y="0"/>
                </a:lnTo>
              </a:path>
            </a:pathLst>
          </a:custGeom>
          <a:ln w="15875">
            <a:solidFill>
              <a:srgbClr val="6D6E71"/>
            </a:solidFill>
          </a:ln>
        </p:spPr>
        <p:txBody>
          <a:bodyPr wrap="square" lIns="0" tIns="0" rIns="0" bIns="0" rtlCol="0"/>
          <a:lstStyle/>
          <a:p>
            <a:endParaRPr dirty="0">
              <a:latin typeface="Work sans" pitchFamily="2" charset="0"/>
              <a:cs typeface="Arial" panose="020B0604020202020204" pitchFamily="34" charset="0"/>
            </a:endParaRPr>
          </a:p>
        </p:txBody>
      </p:sp>
      <p:sp>
        <p:nvSpPr>
          <p:cNvPr id="2" name="object 2">
            <a:extLst>
              <a:ext uri="{FF2B5EF4-FFF2-40B4-BE49-F238E27FC236}">
                <a16:creationId xmlns:a16="http://schemas.microsoft.com/office/drawing/2014/main" id="{309FBFF8-A57A-2036-7B30-59C015988D7F}"/>
              </a:ext>
            </a:extLst>
          </p:cNvPr>
          <p:cNvSpPr txBox="1"/>
          <p:nvPr/>
        </p:nvSpPr>
        <p:spPr>
          <a:xfrm>
            <a:off x="904780" y="723161"/>
            <a:ext cx="6181820" cy="8434040"/>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008C9A"/>
                </a:solidFill>
                <a:latin typeface="Cabin"/>
                <a:cs typeface="Arial" panose="020B0604020202020204" pitchFamily="34" charset="0"/>
              </a:rPr>
              <a:t>Community Health Improvement Plan</a:t>
            </a:r>
          </a:p>
          <a:p>
            <a:pPr marL="12700">
              <a:lnSpc>
                <a:spcPct val="100000"/>
              </a:lnSpc>
              <a:spcBef>
                <a:spcPts val="100"/>
              </a:spcBef>
            </a:pPr>
            <a:endParaRPr lang="en-US" sz="1200" b="1" dirty="0">
              <a:solidFill>
                <a:srgbClr val="008C9A"/>
              </a:solidFill>
              <a:latin typeface="Cabin"/>
              <a:cs typeface="Arial" panose="020B0604020202020204" pitchFamily="34" charset="0"/>
            </a:endParaRPr>
          </a:p>
          <a:p>
            <a:pPr marL="25400" marR="153670">
              <a:lnSpc>
                <a:spcPct val="113599"/>
              </a:lnSpc>
              <a:spcBef>
                <a:spcPts val="1145"/>
              </a:spcBef>
            </a:pPr>
            <a:r>
              <a:rPr lang="en-US" sz="1200" dirty="0">
                <a:latin typeface="Cabin"/>
                <a:cs typeface="Arial" panose="020B0604020202020204" pitchFamily="34" charset="0"/>
              </a:rPr>
              <a:t>The Committee plans to meet the </a:t>
            </a:r>
            <a:r>
              <a:rPr lang="en-US" sz="1200" b="1" u="sng" dirty="0">
                <a:latin typeface="Cabin"/>
                <a:cs typeface="Arial" panose="020B0604020202020204" pitchFamily="34" charset="0"/>
              </a:rPr>
              <a:t>Substance Use Disorder </a:t>
            </a:r>
            <a:r>
              <a:rPr lang="en-US" sz="1200" dirty="0">
                <a:latin typeface="Cabin"/>
                <a:cs typeface="Arial" panose="020B0604020202020204" pitchFamily="34" charset="0"/>
              </a:rPr>
              <a:t>significant health need by w</a:t>
            </a:r>
            <a:r>
              <a:rPr lang="en-US" sz="1200" dirty="0">
                <a:latin typeface="Cabin"/>
              </a:rPr>
              <a:t>orking with the Cambria County Drug Coalition, Cambria County Drug and Alcohol, Somerset County Drug and Alcohol, and other community partners, to continue to reduce and eliminate illegal drug use and overdose deaths, expand prevention efforts, communicate treatment options for addiction, and lessen drug-related crimes.</a:t>
            </a:r>
          </a:p>
          <a:p>
            <a:r>
              <a:rPr lang="en-US" sz="1200" dirty="0">
                <a:latin typeface="Cabin"/>
              </a:rPr>
              <a:t>The community will continue to promote the availability of Medication Assisted Treatment in the Emergency Department (ED) with the Conemaugh Health System, which offers first dose </a:t>
            </a:r>
            <a:r>
              <a:rPr lang="en-US" sz="1200" dirty="0" err="1">
                <a:latin typeface="Cabin"/>
              </a:rPr>
              <a:t>suboxone</a:t>
            </a:r>
            <a:r>
              <a:rPr lang="en-US" sz="1200" dirty="0">
                <a:latin typeface="Cabin"/>
              </a:rPr>
              <a:t> treatment to individuals who present to the ED in withdrawal.   Conemaugh Health System will also continue to connect individuals who present with an overdose in the ED to the Center of Excellence at Alliance, which has Certified Recovery Specialists available to meet with individuals in the ED and discuss treatment options available to them.   </a:t>
            </a:r>
          </a:p>
          <a:p>
            <a:r>
              <a:rPr lang="en-US" sz="1200" dirty="0">
                <a:latin typeface="Cabin"/>
              </a:rPr>
              <a:t>The Conemaugh Health System continues to receive grant funding through Cambria County to support the MARC (Maternal Addiction Resource Center).  This program works directly with expectant mothers who currently have, or have had in the past, an issue with substance abuse.  </a:t>
            </a:r>
          </a:p>
          <a:p>
            <a:endParaRPr lang="en-US" sz="1200" dirty="0">
              <a:latin typeface="Cabin"/>
              <a:cs typeface="Arial" panose="020B0604020202020204" pitchFamily="34" charset="0"/>
            </a:endParaRPr>
          </a:p>
          <a:p>
            <a:r>
              <a:rPr lang="en-US" sz="1200" dirty="0">
                <a:latin typeface="Cabin"/>
                <a:cs typeface="Arial" panose="020B0604020202020204" pitchFamily="34" charset="0"/>
              </a:rPr>
              <a:t>The Committee plans to meet the </a:t>
            </a:r>
            <a:r>
              <a:rPr lang="en-US" sz="1200" b="1" u="sng" dirty="0">
                <a:latin typeface="Cabin"/>
              </a:rPr>
              <a:t>Obesity/ Healthy Living</a:t>
            </a:r>
            <a:r>
              <a:rPr lang="en-US" sz="1200" u="sng" dirty="0">
                <a:latin typeface="Cabin"/>
              </a:rPr>
              <a:t> </a:t>
            </a:r>
            <a:r>
              <a:rPr lang="en-US" sz="1200" dirty="0">
                <a:latin typeface="Cabin"/>
              </a:rPr>
              <a:t>significant health need</a:t>
            </a:r>
            <a:r>
              <a:rPr lang="en-US" sz="1200" b="1" dirty="0">
                <a:latin typeface="Cabin"/>
              </a:rPr>
              <a:t> </a:t>
            </a:r>
            <a:r>
              <a:rPr lang="en-US" sz="1200" dirty="0">
                <a:latin typeface="Cabin"/>
              </a:rPr>
              <a:t>by continuing to focus on the many initiatives underway. Programming has included education sessions and health clinic hours for residents at the JHA communities, education on health literacy, and community-wide health education events.  “Wellness Wednesdays” were launched in the fall of 2022 and will continue over the next three years, bringing health and human service fairs to at-risk JHA residents.</a:t>
            </a:r>
          </a:p>
          <a:p>
            <a:r>
              <a:rPr lang="en-US" sz="1200" dirty="0">
                <a:latin typeface="Cabin"/>
              </a:rPr>
              <a:t> </a:t>
            </a:r>
          </a:p>
          <a:p>
            <a:r>
              <a:rPr lang="en-US" sz="1200" dirty="0">
                <a:latin typeface="Cabin"/>
              </a:rPr>
              <a:t>The Richland Family Health Center has launched a mobile health unit to serve the citizens of Cambria and Somerset counties and plans to grow the footprint of the unit over the next three years.  Isolation from health and human services prevents individuals and families from accessing needed care and community supports. The mobile unit provides services for at-risk individuals with limited transportation options or those who may be hesitant to seek care. Clinical and dental care will be provided, as well as general education and outreach on additional health topics. </a:t>
            </a:r>
          </a:p>
          <a:p>
            <a:r>
              <a:rPr lang="en-US" sz="1200" dirty="0">
                <a:latin typeface="Cabin"/>
              </a:rPr>
              <a:t> </a:t>
            </a:r>
          </a:p>
          <a:p>
            <a:r>
              <a:rPr lang="en-US" sz="1200" dirty="0">
                <a:latin typeface="Cabin"/>
              </a:rPr>
              <a:t>The Greater Johnstown YMCA, FWA gym, 1st Summit Arena, and Big Dawg Built launched a health and wellness initiative to provide safe places for at-risk youth.  Through this collaboration, they strive to create a series of overlapping programs for distinct age groups, each weekend. They provide positive role models, encourage strong character development, present substance abuse and mental health interventions, along with physical activity, and quality in-person social interactions. These programs are varied, age appropriate, community centered and coordinated, and supported by a variety of local stakeholders. From out of school tutoring time, to weekend activities and programs, the collaboration provides options and positive opportunities for youth and plans are to grow this programming to serve more youth in the future.   </a:t>
            </a:r>
            <a:endParaRPr lang="en-US" sz="1200" b="1" dirty="0">
              <a:solidFill>
                <a:srgbClr val="008C9A"/>
              </a:solidFill>
              <a:latin typeface="Cabin"/>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01064" y="4887120"/>
            <a:ext cx="0" cy="0"/>
          </a:xfrm>
          <a:custGeom>
            <a:avLst/>
            <a:gdLst/>
            <a:ahLst/>
            <a:cxnLst/>
            <a:rect l="l" t="t" r="r" b="b"/>
            <a:pathLst>
              <a:path>
                <a:moveTo>
                  <a:pt x="0" y="0"/>
                </a:moveTo>
                <a:lnTo>
                  <a:pt x="0" y="0"/>
                </a:lnTo>
              </a:path>
            </a:pathLst>
          </a:custGeom>
          <a:ln w="15875">
            <a:solidFill>
              <a:srgbClr val="6D6E71"/>
            </a:solidFill>
          </a:ln>
        </p:spPr>
        <p:txBody>
          <a:bodyPr wrap="square" lIns="0" tIns="0" rIns="0" bIns="0" rtlCol="0"/>
          <a:lstStyle/>
          <a:p>
            <a:endParaRPr dirty="0">
              <a:latin typeface="Work sans" pitchFamily="2" charset="0"/>
              <a:cs typeface="Arial" panose="020B0604020202020204" pitchFamily="34" charset="0"/>
            </a:endParaRPr>
          </a:p>
        </p:txBody>
      </p:sp>
      <p:sp>
        <p:nvSpPr>
          <p:cNvPr id="2" name="object 2">
            <a:extLst>
              <a:ext uri="{FF2B5EF4-FFF2-40B4-BE49-F238E27FC236}">
                <a16:creationId xmlns:a16="http://schemas.microsoft.com/office/drawing/2014/main" id="{309FBFF8-A57A-2036-7B30-59C015988D7F}"/>
              </a:ext>
            </a:extLst>
          </p:cNvPr>
          <p:cNvSpPr txBox="1"/>
          <p:nvPr/>
        </p:nvSpPr>
        <p:spPr>
          <a:xfrm>
            <a:off x="904780" y="723161"/>
            <a:ext cx="6181820" cy="9241184"/>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008C9A"/>
                </a:solidFill>
                <a:latin typeface="Cabin"/>
                <a:cs typeface="Arial" panose="020B0604020202020204" pitchFamily="34" charset="0"/>
              </a:rPr>
              <a:t>Community Health Improvement Plan</a:t>
            </a:r>
          </a:p>
          <a:p>
            <a:pPr marL="12700">
              <a:lnSpc>
                <a:spcPct val="100000"/>
              </a:lnSpc>
              <a:spcBef>
                <a:spcPts val="100"/>
              </a:spcBef>
            </a:pPr>
            <a:endParaRPr lang="en-US" sz="1200" b="1" dirty="0">
              <a:solidFill>
                <a:srgbClr val="008C9A"/>
              </a:solidFill>
              <a:latin typeface="Cabin"/>
              <a:cs typeface="Arial" panose="020B0604020202020204" pitchFamily="34" charset="0"/>
            </a:endParaRPr>
          </a:p>
          <a:p>
            <a:r>
              <a:rPr lang="en-US" sz="1200" dirty="0">
                <a:latin typeface="Cabin"/>
                <a:cs typeface="Arial" panose="020B0604020202020204" pitchFamily="34" charset="0"/>
              </a:rPr>
              <a:t>The Committee plans to meet the </a:t>
            </a:r>
            <a:r>
              <a:rPr lang="en-US" sz="1200" b="1" u="sng" dirty="0">
                <a:latin typeface="Cabin"/>
              </a:rPr>
              <a:t>Mental/Behavioral Health</a:t>
            </a:r>
            <a:r>
              <a:rPr lang="en-US" sz="1200" b="1" dirty="0">
                <a:latin typeface="Cabin"/>
              </a:rPr>
              <a:t> </a:t>
            </a:r>
            <a:r>
              <a:rPr lang="en-US" sz="1200" dirty="0">
                <a:latin typeface="Cabin"/>
              </a:rPr>
              <a:t>significant health need of the community by focusing on</a:t>
            </a:r>
            <a:r>
              <a:rPr lang="en-US" sz="1200" b="1" dirty="0">
                <a:latin typeface="Cabin"/>
              </a:rPr>
              <a:t> </a:t>
            </a:r>
            <a:r>
              <a:rPr lang="en-US" sz="1200" dirty="0">
                <a:latin typeface="Cabin"/>
              </a:rPr>
              <a:t>collaboration.  As the national shortage of behavioral health providers grows, rural communities are finding it more and more difficult to recruit and retain psychiatrists, psychologists, and other licensed mental health professionals. This holds true for Cambria and Somerset Counties where there is a significant need for psychiatrists who are able to provide psychological treatment and medication management. There are significant wait times for first time appointments for mental health professionals, up to six months within certain practices. While telehealth expansion during the pandemic has been helpful, there are still major barriers to utilization including reimbursement constraints, lack of broadband access, and utilizing providers based outside of the community who may not be familiar with the challenges individuals in rural communities face or who are knowledgeable about community resources/lack thereof.  In order to address this barrier to care, community leaders have created a Mental Health Consortium, consisting of mental health providers in the community committed to collaboration. Areas of focus the Group Consortium will continue to work on include addressing challenges regarding significant delays in credentialing and insurance licensing process, focusing on recruitment of mental health professionals as well as support positions, providing education to enhance the skill set of Primary Care practitioners on best practice treatment/prescribing, expanding support for youth/school districts and for first responders, expanding the work of the Suicide Prevention Task Force, expanding social support programs, inpatient services/partial hospitalization services and advocating for increased reimbursement from payers.   </a:t>
            </a:r>
          </a:p>
          <a:p>
            <a:pPr lvl="0"/>
            <a:endParaRPr lang="en-US" sz="1200" dirty="0">
              <a:latin typeface="Cabin"/>
            </a:endParaRPr>
          </a:p>
          <a:p>
            <a:r>
              <a:rPr lang="en-US" sz="1200" dirty="0">
                <a:latin typeface="Cabin"/>
              </a:rPr>
              <a:t>Conemaugh Memorial Medical Center continues to offer emergent, inpatient, and outpatient psychiatric care services. During the COVID pandemic, the service relied heavily on the use of telehealth technology across a broad spectrum of services, including behavioral health.</a:t>
            </a:r>
          </a:p>
          <a:p>
            <a:endParaRPr lang="en-US" sz="1200" dirty="0">
              <a:latin typeface="Cabin"/>
            </a:endParaRPr>
          </a:p>
          <a:p>
            <a:r>
              <a:rPr lang="en-US" sz="1200" dirty="0">
                <a:latin typeface="Cabin"/>
                <a:cs typeface="Arial" panose="020B0604020202020204" pitchFamily="34" charset="0"/>
              </a:rPr>
              <a:t>The Committee plans to meet the </a:t>
            </a:r>
            <a:r>
              <a:rPr lang="en-US" sz="1200" b="1" u="sng" dirty="0">
                <a:latin typeface="Cabin"/>
                <a:cs typeface="Arial" panose="020B0604020202020204" pitchFamily="34" charset="0"/>
              </a:rPr>
              <a:t>Early Childhood </a:t>
            </a:r>
            <a:r>
              <a:rPr lang="en-US" sz="1200" dirty="0">
                <a:latin typeface="Cabin"/>
                <a:cs typeface="Arial" panose="020B0604020202020204" pitchFamily="34" charset="0"/>
              </a:rPr>
              <a:t>significant health need by </a:t>
            </a:r>
            <a:r>
              <a:rPr lang="en-US" sz="1200" dirty="0">
                <a:latin typeface="Cabin"/>
              </a:rPr>
              <a:t>continuing to collaborate on the development of an Early Childhood Initiative (ECI), with a mission of meeting the educational, health, and social needs of our youngest, most vulnerable residents (birth to age 8). The ECI Committee is developing a systems-wide, coordinated approach, bringing all agencies together to work towards collective strategies and goals, to improve the health of our youngest residents. Utilizing the Five Freedoms for America’s Children framework, proposed by U.S. Senator Bob Casey, the Committee seeks to address five profound issues impacting children in our community, including health, economic security, learning, hunger, and harm.  Preliminary conversations with Senator Casey’s office have been held to share the desire to pilot the Five Freedoms framework in the community.  A consulting group has been hired to assist with the planning efforts, which officially launched in the fall of 2022. Surveys and focus groups of the community were implemented to launch the initiative. </a:t>
            </a:r>
          </a:p>
          <a:p>
            <a:r>
              <a:rPr lang="en-US" sz="1200" dirty="0">
                <a:latin typeface="Cabin"/>
              </a:rPr>
              <a:t> </a:t>
            </a:r>
          </a:p>
          <a:p>
            <a:r>
              <a:rPr lang="en-US" sz="1200" dirty="0">
                <a:latin typeface="Cabin"/>
              </a:rPr>
              <a:t>The United Way of the Laurel Highlands also continues plans to expand its Diaper Bank, providing thousands of diapers to families in need through twelve regional distribution sites.  Home visiting programs are also planning to grow the number of individuals served, including the Parents as Teachers, Nurse-Family Partnership and Community Care HUB programs.    </a:t>
            </a:r>
          </a:p>
          <a:p>
            <a:endParaRPr lang="en-US" sz="1200" dirty="0">
              <a:latin typeface="Cabin"/>
            </a:endParaRPr>
          </a:p>
          <a:p>
            <a:pPr marL="25400" marR="153670">
              <a:lnSpc>
                <a:spcPct val="113599"/>
              </a:lnSpc>
              <a:spcBef>
                <a:spcPts val="1145"/>
              </a:spcBef>
            </a:pPr>
            <a:endParaRPr lang="en-US" sz="1200" b="1" dirty="0">
              <a:solidFill>
                <a:srgbClr val="008C9A"/>
              </a:solidFill>
              <a:latin typeface="Cabin"/>
              <a:cs typeface="Arial" panose="020B0604020202020204" pitchFamily="34" charset="0"/>
            </a:endParaRPr>
          </a:p>
        </p:txBody>
      </p:sp>
    </p:spTree>
    <p:extLst>
      <p:ext uri="{BB962C8B-B14F-4D97-AF65-F5344CB8AC3E}">
        <p14:creationId xmlns:p14="http://schemas.microsoft.com/office/powerpoint/2010/main" val="293072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01064" y="4887120"/>
            <a:ext cx="0" cy="0"/>
          </a:xfrm>
          <a:custGeom>
            <a:avLst/>
            <a:gdLst/>
            <a:ahLst/>
            <a:cxnLst/>
            <a:rect l="l" t="t" r="r" b="b"/>
            <a:pathLst>
              <a:path>
                <a:moveTo>
                  <a:pt x="0" y="0"/>
                </a:moveTo>
                <a:lnTo>
                  <a:pt x="0" y="0"/>
                </a:lnTo>
              </a:path>
            </a:pathLst>
          </a:custGeom>
          <a:ln w="15875">
            <a:solidFill>
              <a:srgbClr val="6D6E71"/>
            </a:solidFill>
          </a:ln>
        </p:spPr>
        <p:txBody>
          <a:bodyPr wrap="square" lIns="0" tIns="0" rIns="0" bIns="0" rtlCol="0"/>
          <a:lstStyle/>
          <a:p>
            <a:endParaRPr dirty="0">
              <a:latin typeface="Work sans" pitchFamily="2" charset="0"/>
              <a:cs typeface="Arial" panose="020B0604020202020204" pitchFamily="34" charset="0"/>
            </a:endParaRPr>
          </a:p>
        </p:txBody>
      </p:sp>
      <p:sp>
        <p:nvSpPr>
          <p:cNvPr id="2" name="object 2">
            <a:extLst>
              <a:ext uri="{FF2B5EF4-FFF2-40B4-BE49-F238E27FC236}">
                <a16:creationId xmlns:a16="http://schemas.microsoft.com/office/drawing/2014/main" id="{309FBFF8-A57A-2036-7B30-59C015988D7F}"/>
              </a:ext>
            </a:extLst>
          </p:cNvPr>
          <p:cNvSpPr txBox="1"/>
          <p:nvPr/>
        </p:nvSpPr>
        <p:spPr>
          <a:xfrm>
            <a:off x="904780" y="723161"/>
            <a:ext cx="6181820" cy="8335615"/>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008C9A"/>
                </a:solidFill>
                <a:latin typeface="Cabin"/>
                <a:cs typeface="Arial" panose="020B0604020202020204" pitchFamily="34" charset="0"/>
              </a:rPr>
              <a:t>Community Health Improvement Plan</a:t>
            </a:r>
          </a:p>
          <a:p>
            <a:pPr marL="12700">
              <a:lnSpc>
                <a:spcPct val="100000"/>
              </a:lnSpc>
              <a:spcBef>
                <a:spcPts val="100"/>
              </a:spcBef>
            </a:pPr>
            <a:endParaRPr lang="en-US" sz="1200" b="1" dirty="0">
              <a:solidFill>
                <a:srgbClr val="008C9A"/>
              </a:solidFill>
              <a:latin typeface="Cabin"/>
              <a:cs typeface="Arial" panose="020B0604020202020204" pitchFamily="34" charset="0"/>
            </a:endParaRPr>
          </a:p>
          <a:p>
            <a:r>
              <a:rPr lang="en-US" sz="1200" dirty="0">
                <a:latin typeface="Cabin"/>
                <a:cs typeface="Arial" panose="020B0604020202020204" pitchFamily="34" charset="0"/>
              </a:rPr>
              <a:t>The Committee plans to meet the </a:t>
            </a:r>
            <a:r>
              <a:rPr lang="en-US" sz="1200" b="1" u="sng" dirty="0">
                <a:latin typeface="Cabin"/>
              </a:rPr>
              <a:t>Social Determinant of Health/Healthcare </a:t>
            </a:r>
            <a:r>
              <a:rPr lang="en-US" sz="1200" dirty="0">
                <a:latin typeface="Cabin"/>
              </a:rPr>
              <a:t>significant health needs</a:t>
            </a:r>
            <a:r>
              <a:rPr lang="en-US" sz="1200" b="1" dirty="0">
                <a:latin typeface="Cabin"/>
              </a:rPr>
              <a:t> </a:t>
            </a:r>
            <a:r>
              <a:rPr lang="en-US" sz="1200" dirty="0">
                <a:latin typeface="Cabin"/>
              </a:rPr>
              <a:t>of our residents by focusing on outreach initiatives.   </a:t>
            </a:r>
          </a:p>
          <a:p>
            <a:endParaRPr lang="en-US" sz="1200" b="1" dirty="0">
              <a:latin typeface="Cabin"/>
            </a:endParaRPr>
          </a:p>
          <a:p>
            <a:r>
              <a:rPr lang="en-US" sz="1200" dirty="0">
                <a:latin typeface="Cabin"/>
              </a:rPr>
              <a:t>Housing is identified as a major social determinant of health need with regard to access in the community and many initiatives are currently underway to address these needs.  Preventative health clinics will continue to be held at various housing authority buildings, which have included health fairs, COVID-19 vaccine clinics, and food distributions.  A partnership between Hosanna Industries, Johnstown Redevelopment Authority, and 1889 Foundation for housing stabilization continues in order to rehabilitate housing of current homeowners to reduce the number of individuals in unstable housing in our region.  A Community Help Center Housing HUB concept is also being developed.  A Housing Task Force has been created, with participation from many community organizations, and with support from the U.S. Department of Urban Housing and Development, in order to address housing challenges within our communities.</a:t>
            </a:r>
          </a:p>
          <a:p>
            <a:r>
              <a:rPr lang="en-US" sz="1200" dirty="0">
                <a:latin typeface="Cabin"/>
              </a:rPr>
              <a:t>   </a:t>
            </a:r>
          </a:p>
          <a:p>
            <a:r>
              <a:rPr lang="en-US" sz="1200" dirty="0">
                <a:latin typeface="Cabin"/>
              </a:rPr>
              <a:t>Access to food security has also been identified as a major initiative in the community.  A new Local Food Systems Coordinator has been hired and will continue working with community partners on the following food related initiatives:  developing a resource inventory of food related information, providing nutrition education, addressing food security, focusing on food as an economic driver, expanding community gardens and farmer’s markets and exploring grants and best practice opportunities.   </a:t>
            </a:r>
          </a:p>
          <a:p>
            <a:endParaRPr lang="en-US" sz="1200" dirty="0">
              <a:latin typeface="Cabin"/>
            </a:endParaRPr>
          </a:p>
          <a:p>
            <a:pPr marL="0" marR="0">
              <a:spcBef>
                <a:spcPts val="0"/>
              </a:spcBef>
              <a:spcAft>
                <a:spcPts val="0"/>
              </a:spcAft>
            </a:pPr>
            <a:r>
              <a:rPr lang="en-US" sz="1200" dirty="0">
                <a:latin typeface="Cabin"/>
                <a:ea typeface="Calibri" panose="020F0502020204030204" pitchFamily="34" charset="0"/>
              </a:rPr>
              <a:t>Using the electronic health record, Conemaugh Health System will screen all patients for </a:t>
            </a:r>
            <a:r>
              <a:rPr lang="en-US" sz="1200" dirty="0">
                <a:effectLst/>
                <a:latin typeface="Cabin"/>
                <a:ea typeface="Times New Roman" panose="02020603050405020304" pitchFamily="18" charset="0"/>
              </a:rPr>
              <a:t>food insecurity, housing instability, transportation needs, utility difficulties and interpersonal safety. </a:t>
            </a:r>
            <a:r>
              <a:rPr lang="en-US" sz="1200" dirty="0">
                <a:latin typeface="Cabin"/>
                <a:ea typeface="Times New Roman" panose="02020603050405020304" pitchFamily="18" charset="0"/>
              </a:rPr>
              <a:t> Referrals will be made to community resources based on results of the screening.  Data from the screening results will also be used to plan future initiatives to address social determinants of health/healthcare.</a:t>
            </a:r>
          </a:p>
          <a:p>
            <a:pPr marL="0" marR="0">
              <a:spcBef>
                <a:spcPts val="0"/>
              </a:spcBef>
              <a:spcAft>
                <a:spcPts val="0"/>
              </a:spcAft>
            </a:pPr>
            <a:endParaRPr lang="en-US" sz="1200" dirty="0">
              <a:latin typeface="Cabin"/>
            </a:endParaRPr>
          </a:p>
          <a:p>
            <a:r>
              <a:rPr lang="en-US" sz="1200" dirty="0">
                <a:latin typeface="Cabin"/>
                <a:cs typeface="Arial" panose="020B0604020202020204" pitchFamily="34" charset="0"/>
              </a:rPr>
              <a:t>The Committee plans to meet the </a:t>
            </a:r>
            <a:r>
              <a:rPr lang="en-US" sz="1200" b="1" u="sng" dirty="0">
                <a:latin typeface="Cabin"/>
              </a:rPr>
              <a:t>Socioeconomics/Job Training</a:t>
            </a:r>
            <a:r>
              <a:rPr lang="en-US" sz="1200" b="1" dirty="0">
                <a:latin typeface="Cabin"/>
              </a:rPr>
              <a:t> </a:t>
            </a:r>
            <a:r>
              <a:rPr lang="en-US" sz="1200" dirty="0">
                <a:latin typeface="Cabin"/>
              </a:rPr>
              <a:t>significant</a:t>
            </a:r>
            <a:r>
              <a:rPr lang="en-US" sz="1200" b="1" dirty="0">
                <a:latin typeface="Cabin"/>
              </a:rPr>
              <a:t> </a:t>
            </a:r>
            <a:r>
              <a:rPr lang="en-US" sz="1200" dirty="0">
                <a:latin typeface="Cabin"/>
              </a:rPr>
              <a:t>health needs of our residents a number of ways.  </a:t>
            </a:r>
          </a:p>
          <a:p>
            <a:endParaRPr lang="en-US" sz="1200" dirty="0">
              <a:latin typeface="Cabin"/>
            </a:endParaRPr>
          </a:p>
          <a:p>
            <a:r>
              <a:rPr lang="en-US" sz="1200" dirty="0">
                <a:latin typeface="Cabin"/>
              </a:rPr>
              <a:t>Conemaugh Health System plans to continue to offer training programs for certified nursing aides, nursing, radiological technology, surgical technology, </a:t>
            </a:r>
            <a:r>
              <a:rPr lang="en-US" sz="1200" dirty="0" err="1">
                <a:latin typeface="Cabin"/>
              </a:rPr>
              <a:t>histo</a:t>
            </a:r>
            <a:r>
              <a:rPr lang="en-US" sz="1200" dirty="0">
                <a:latin typeface="Cabin"/>
              </a:rPr>
              <a:t>-technology, medical laboratory science, and EMTs.  They have also initiated a comprehensive loan forgiveness program for students in their School of Nursing and Allied Health. </a:t>
            </a:r>
          </a:p>
          <a:p>
            <a:r>
              <a:rPr lang="en-US" sz="1200" dirty="0">
                <a:latin typeface="Cabin"/>
              </a:rPr>
              <a:t> </a:t>
            </a:r>
          </a:p>
          <a:p>
            <a:r>
              <a:rPr lang="en-US" sz="1200" dirty="0">
                <a:latin typeface="Cabin"/>
              </a:rPr>
              <a:t>Goodwill of the Southern Alleghenies plans to continue programming that includes a career center, adult education programs, youth employment and training services, PA </a:t>
            </a:r>
            <a:r>
              <a:rPr lang="en-US" sz="1200" dirty="0" err="1">
                <a:latin typeface="Cabin"/>
              </a:rPr>
              <a:t>Workwear</a:t>
            </a:r>
            <a:r>
              <a:rPr lang="en-US" sz="1200" dirty="0">
                <a:latin typeface="Cabin"/>
              </a:rPr>
              <a:t> program, and more.  United Methodist Human Services will continue serving the community by growing the Getting Ahead program, supporting individuals in stabilizing their situations by building resources, positive social support systems, and human capital.  Pennsylvania Highlands Community College has expanded programming to include many certificate programs to help support the growth of the workforce in the two-county region.  </a:t>
            </a:r>
          </a:p>
          <a:p>
            <a:endParaRPr lang="en-US" sz="1200" dirty="0">
              <a:latin typeface="Cabin"/>
            </a:endParaRPr>
          </a:p>
        </p:txBody>
      </p:sp>
    </p:spTree>
    <p:extLst>
      <p:ext uri="{BB962C8B-B14F-4D97-AF65-F5344CB8AC3E}">
        <p14:creationId xmlns:p14="http://schemas.microsoft.com/office/powerpoint/2010/main" val="241801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01064" y="4887120"/>
            <a:ext cx="0" cy="0"/>
          </a:xfrm>
          <a:custGeom>
            <a:avLst/>
            <a:gdLst/>
            <a:ahLst/>
            <a:cxnLst/>
            <a:rect l="l" t="t" r="r" b="b"/>
            <a:pathLst>
              <a:path>
                <a:moveTo>
                  <a:pt x="0" y="0"/>
                </a:moveTo>
                <a:lnTo>
                  <a:pt x="0" y="0"/>
                </a:lnTo>
              </a:path>
            </a:pathLst>
          </a:custGeom>
          <a:ln w="15875">
            <a:solidFill>
              <a:srgbClr val="6D6E71"/>
            </a:solidFill>
          </a:ln>
        </p:spPr>
        <p:txBody>
          <a:bodyPr wrap="square" lIns="0" tIns="0" rIns="0" bIns="0" rtlCol="0"/>
          <a:lstStyle/>
          <a:p>
            <a:endParaRPr dirty="0">
              <a:latin typeface="Work sans" pitchFamily="2" charset="0"/>
              <a:cs typeface="Arial" panose="020B0604020202020204" pitchFamily="34" charset="0"/>
            </a:endParaRPr>
          </a:p>
        </p:txBody>
      </p:sp>
      <p:sp>
        <p:nvSpPr>
          <p:cNvPr id="2" name="object 2">
            <a:extLst>
              <a:ext uri="{FF2B5EF4-FFF2-40B4-BE49-F238E27FC236}">
                <a16:creationId xmlns:a16="http://schemas.microsoft.com/office/drawing/2014/main" id="{309FBFF8-A57A-2036-7B30-59C015988D7F}"/>
              </a:ext>
            </a:extLst>
          </p:cNvPr>
          <p:cNvSpPr txBox="1"/>
          <p:nvPr/>
        </p:nvSpPr>
        <p:spPr>
          <a:xfrm>
            <a:off x="904780" y="723161"/>
            <a:ext cx="6181820" cy="3781613"/>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008C9A"/>
                </a:solidFill>
                <a:latin typeface="Cabin"/>
                <a:cs typeface="Arial" panose="020B0604020202020204" pitchFamily="34" charset="0"/>
              </a:rPr>
              <a:t>Community Health Improvement Plan</a:t>
            </a:r>
          </a:p>
          <a:p>
            <a:pPr marL="12700">
              <a:lnSpc>
                <a:spcPct val="100000"/>
              </a:lnSpc>
              <a:spcBef>
                <a:spcPts val="100"/>
              </a:spcBef>
            </a:pPr>
            <a:endParaRPr lang="en-US" sz="1200" b="1" dirty="0">
              <a:solidFill>
                <a:srgbClr val="008C9A"/>
              </a:solidFill>
              <a:latin typeface="Cabin"/>
              <a:cs typeface="Arial" panose="020B0604020202020204" pitchFamily="34" charset="0"/>
            </a:endParaRPr>
          </a:p>
          <a:p>
            <a:r>
              <a:rPr lang="en-US" sz="1200" dirty="0">
                <a:latin typeface="Cabin"/>
              </a:rPr>
              <a:t>On January 26, 2023 HUD Secretary Marcia Fudge announced that the Johnstown Housing Authority was selected as an awardee for the competitive “Family Self-Sufficiency Program” (FSS), which has provided Johnstown with a new “Program Coordinator” to provide on-the-ground support for families in Johnstown’s HUD-assisted housing to boost financial empowerment, reduce or eliminate the need for welfare assistance, and make progress toward economic independence and self-sufficiency.  </a:t>
            </a:r>
          </a:p>
          <a:p>
            <a:endParaRPr lang="en-US" sz="1200" b="1" dirty="0">
              <a:solidFill>
                <a:srgbClr val="008C9A"/>
              </a:solidFill>
              <a:latin typeface="Cabin"/>
              <a:cs typeface="Arial" panose="020B0604020202020204" pitchFamily="34" charset="0"/>
            </a:endParaRPr>
          </a:p>
          <a:p>
            <a:r>
              <a:rPr lang="en-US" sz="1200" dirty="0">
                <a:latin typeface="Cabin"/>
                <a:cs typeface="Arial" panose="020B0604020202020204" pitchFamily="34" charset="0"/>
              </a:rPr>
              <a:t>The Committee plans to meet the </a:t>
            </a:r>
            <a:r>
              <a:rPr lang="en-US" sz="1200" b="1" u="sng" dirty="0">
                <a:latin typeface="Cabin"/>
              </a:rPr>
              <a:t>Violence/Abuse/Safety</a:t>
            </a:r>
            <a:r>
              <a:rPr lang="en-US" sz="1200" b="1" dirty="0">
                <a:latin typeface="Cabin"/>
              </a:rPr>
              <a:t> </a:t>
            </a:r>
            <a:r>
              <a:rPr lang="en-US" sz="1200" dirty="0">
                <a:latin typeface="Cabin"/>
              </a:rPr>
              <a:t>significant health needs by developing initiatives to focus on for this goal over the next three years.  The Committee will continue to support the Hope 4 Johnstown program, which follows the Cure Violence national violence prevention model and is a grassroots organization established by members of the community to curb violence in Johnstown.  Additional initiatives will also be explored/implemented over the next three years.     </a:t>
            </a:r>
          </a:p>
          <a:p>
            <a:endParaRPr lang="en-US" sz="1200" dirty="0">
              <a:latin typeface="Cabin"/>
            </a:endParaRPr>
          </a:p>
          <a:p>
            <a:endParaRPr lang="en-US" dirty="0">
              <a:latin typeface="Cabin"/>
            </a:endParaRPr>
          </a:p>
          <a:p>
            <a:endParaRPr lang="en-US" sz="1200" dirty="0">
              <a:latin typeface="Cabin"/>
              <a:cs typeface="Arial" panose="020B0604020202020204" pitchFamily="34" charset="0"/>
            </a:endParaRPr>
          </a:p>
          <a:p>
            <a:pPr marL="25400" marR="153670">
              <a:lnSpc>
                <a:spcPct val="113599"/>
              </a:lnSpc>
              <a:spcBef>
                <a:spcPts val="1145"/>
              </a:spcBef>
            </a:pPr>
            <a:endParaRPr lang="en-US" sz="1200" b="1" dirty="0">
              <a:solidFill>
                <a:srgbClr val="008C9A"/>
              </a:solidFill>
              <a:latin typeface="Cabin"/>
              <a:cs typeface="Arial" panose="020B0604020202020204" pitchFamily="34" charset="0"/>
            </a:endParaRPr>
          </a:p>
        </p:txBody>
      </p:sp>
    </p:spTree>
    <p:extLst>
      <p:ext uri="{BB962C8B-B14F-4D97-AF65-F5344CB8AC3E}">
        <p14:creationId xmlns:p14="http://schemas.microsoft.com/office/powerpoint/2010/main" val="347084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79ED0E9-5234-F843-80C2-CBA08682D879}"/>
              </a:ext>
            </a:extLst>
          </p:cNvPr>
          <p:cNvSpPr txBox="1"/>
          <p:nvPr/>
        </p:nvSpPr>
        <p:spPr>
          <a:xfrm>
            <a:off x="890016" y="2882452"/>
            <a:ext cx="6169151" cy="641201"/>
          </a:xfrm>
          <a:prstGeom prst="rect">
            <a:avLst/>
          </a:prstGeom>
        </p:spPr>
        <p:txBody>
          <a:bodyPr vert="horz" wrap="square" lIns="0" tIns="12700" rIns="0" bIns="0" rtlCol="0">
            <a:spAutoFit/>
          </a:bodyPr>
          <a:lstStyle/>
          <a:p>
            <a:pPr marL="12700" algn="ctr">
              <a:lnSpc>
                <a:spcPct val="100000"/>
              </a:lnSpc>
              <a:spcBef>
                <a:spcPts val="100"/>
              </a:spcBef>
            </a:pPr>
            <a:r>
              <a:rPr lang="en-US" sz="2000" b="1" spc="20" dirty="0">
                <a:solidFill>
                  <a:srgbClr val="008C9A"/>
                </a:solidFill>
                <a:latin typeface="Cabin"/>
                <a:cs typeface="Arial" panose="020B0604020202020204" pitchFamily="34" charset="0"/>
              </a:rPr>
              <a:t>Community Health Improvement Plan</a:t>
            </a:r>
          </a:p>
          <a:p>
            <a:pPr marL="12700" algn="ctr">
              <a:lnSpc>
                <a:spcPct val="100000"/>
              </a:lnSpc>
              <a:spcBef>
                <a:spcPts val="100"/>
              </a:spcBef>
            </a:pPr>
            <a:r>
              <a:rPr lang="en-US" sz="2000" b="1" spc="20" dirty="0">
                <a:solidFill>
                  <a:srgbClr val="008C9A"/>
                </a:solidFill>
                <a:latin typeface="Cabin"/>
                <a:cs typeface="Arial" panose="020B0604020202020204" pitchFamily="34" charset="0"/>
              </a:rPr>
              <a:t>for Cambria and Somerset Counties</a:t>
            </a:r>
          </a:p>
        </p:txBody>
      </p:sp>
      <p:sp>
        <p:nvSpPr>
          <p:cNvPr id="7" name="object 3">
            <a:extLst>
              <a:ext uri="{FF2B5EF4-FFF2-40B4-BE49-F238E27FC236}">
                <a16:creationId xmlns:a16="http://schemas.microsoft.com/office/drawing/2014/main" id="{D8F8054D-6572-2E4D-9E91-99F6DA1FBA7A}"/>
              </a:ext>
            </a:extLst>
          </p:cNvPr>
          <p:cNvSpPr/>
          <p:nvPr/>
        </p:nvSpPr>
        <p:spPr>
          <a:xfrm>
            <a:off x="914403" y="3949181"/>
            <a:ext cx="5945505" cy="0"/>
          </a:xfrm>
          <a:custGeom>
            <a:avLst/>
            <a:gdLst/>
            <a:ahLst/>
            <a:cxnLst/>
            <a:rect l="l" t="t" r="r" b="b"/>
            <a:pathLst>
              <a:path w="5945505">
                <a:moveTo>
                  <a:pt x="5945466" y="0"/>
                </a:moveTo>
                <a:lnTo>
                  <a:pt x="0" y="0"/>
                </a:lnTo>
              </a:path>
            </a:pathLst>
          </a:custGeom>
          <a:ln w="3175">
            <a:solidFill>
              <a:srgbClr val="6D6E71"/>
            </a:solidFill>
          </a:ln>
        </p:spPr>
        <p:txBody>
          <a:bodyPr wrap="square" lIns="0" tIns="0" rIns="0" bIns="0" rtlCol="0"/>
          <a:lstStyle/>
          <a:p>
            <a:endParaRPr dirty="0">
              <a:latin typeface="+mj-lt"/>
              <a:cs typeface="Arial" panose="020B0604020202020204" pitchFamily="34" charset="0"/>
            </a:endParaRPr>
          </a:p>
        </p:txBody>
      </p:sp>
      <p:sp>
        <p:nvSpPr>
          <p:cNvPr id="8" name="object 4">
            <a:extLst>
              <a:ext uri="{FF2B5EF4-FFF2-40B4-BE49-F238E27FC236}">
                <a16:creationId xmlns:a16="http://schemas.microsoft.com/office/drawing/2014/main" id="{811A3264-DE3E-2C4B-9821-1DD6244A441B}"/>
              </a:ext>
            </a:extLst>
          </p:cNvPr>
          <p:cNvSpPr/>
          <p:nvPr/>
        </p:nvSpPr>
        <p:spPr>
          <a:xfrm>
            <a:off x="914403" y="4952481"/>
            <a:ext cx="5945505" cy="0"/>
          </a:xfrm>
          <a:custGeom>
            <a:avLst/>
            <a:gdLst/>
            <a:ahLst/>
            <a:cxnLst/>
            <a:rect l="l" t="t" r="r" b="b"/>
            <a:pathLst>
              <a:path w="5945505">
                <a:moveTo>
                  <a:pt x="5945466" y="0"/>
                </a:moveTo>
                <a:lnTo>
                  <a:pt x="0" y="0"/>
                </a:lnTo>
              </a:path>
            </a:pathLst>
          </a:custGeom>
          <a:ln w="3175">
            <a:solidFill>
              <a:srgbClr val="6D6E71"/>
            </a:solidFill>
          </a:ln>
        </p:spPr>
        <p:txBody>
          <a:bodyPr wrap="square" lIns="0" tIns="0" rIns="0" bIns="0" rtlCol="0"/>
          <a:lstStyle/>
          <a:p>
            <a:endParaRPr dirty="0">
              <a:latin typeface="+mj-lt"/>
              <a:cs typeface="Arial" panose="020B0604020202020204" pitchFamily="34" charset="0"/>
            </a:endParaRPr>
          </a:p>
        </p:txBody>
      </p:sp>
      <p:sp>
        <p:nvSpPr>
          <p:cNvPr id="9" name="object 5">
            <a:extLst>
              <a:ext uri="{FF2B5EF4-FFF2-40B4-BE49-F238E27FC236}">
                <a16:creationId xmlns:a16="http://schemas.microsoft.com/office/drawing/2014/main" id="{734C66D4-DB14-A140-9588-C9B36FCEA8CA}"/>
              </a:ext>
            </a:extLst>
          </p:cNvPr>
          <p:cNvSpPr txBox="1"/>
          <p:nvPr/>
        </p:nvSpPr>
        <p:spPr>
          <a:xfrm>
            <a:off x="1472644" y="4171968"/>
            <a:ext cx="4827113" cy="197490"/>
          </a:xfrm>
          <a:prstGeom prst="rect">
            <a:avLst/>
          </a:prstGeom>
        </p:spPr>
        <p:txBody>
          <a:bodyPr vert="horz" wrap="square" lIns="0" tIns="12700" rIns="0" bIns="0" rtlCol="0">
            <a:spAutoFit/>
          </a:bodyPr>
          <a:lstStyle/>
          <a:p>
            <a:pPr algn="ctr">
              <a:lnSpc>
                <a:spcPct val="100000"/>
              </a:lnSpc>
              <a:spcBef>
                <a:spcPts val="100"/>
              </a:spcBef>
            </a:pPr>
            <a:r>
              <a:rPr lang="en-US" sz="1200" i="1" spc="-5" dirty="0">
                <a:solidFill>
                  <a:schemeClr val="tx1">
                    <a:lumMod val="65000"/>
                    <a:lumOff val="35000"/>
                  </a:schemeClr>
                </a:solidFill>
                <a:latin typeface="Cabin"/>
                <a:cs typeface="Arial" panose="020B0604020202020204" pitchFamily="34" charset="0"/>
              </a:rPr>
              <a:t>Completed by </a:t>
            </a:r>
            <a:r>
              <a:rPr lang="es-ES" sz="1200" i="1" spc="-5" dirty="0" err="1">
                <a:solidFill>
                  <a:schemeClr val="tx1">
                    <a:lumMod val="65000"/>
                    <a:lumOff val="35000"/>
                  </a:schemeClr>
                </a:solidFill>
                <a:latin typeface="Cabin"/>
                <a:cs typeface="Arial" panose="020B0604020202020204" pitchFamily="34" charset="0"/>
              </a:rPr>
              <a:t>The</a:t>
            </a:r>
            <a:r>
              <a:rPr lang="es-ES" sz="1200" i="1" spc="-5" dirty="0">
                <a:solidFill>
                  <a:schemeClr val="tx1">
                    <a:lumMod val="65000"/>
                    <a:lumOff val="35000"/>
                  </a:schemeClr>
                </a:solidFill>
                <a:latin typeface="Cabin"/>
                <a:cs typeface="Arial" panose="020B0604020202020204" pitchFamily="34" charset="0"/>
              </a:rPr>
              <a:t> </a:t>
            </a:r>
            <a:r>
              <a:rPr lang="es-ES" sz="1200" i="1" spc="-5" dirty="0" err="1">
                <a:solidFill>
                  <a:schemeClr val="tx1">
                    <a:lumMod val="65000"/>
                    <a:lumOff val="35000"/>
                  </a:schemeClr>
                </a:solidFill>
                <a:latin typeface="Cabin"/>
                <a:cs typeface="Arial" panose="020B0604020202020204" pitchFamily="34" charset="0"/>
              </a:rPr>
              <a:t>Partners</a:t>
            </a:r>
            <a:r>
              <a:rPr lang="en-US" sz="1200" i="1" spc="-5" dirty="0">
                <a:solidFill>
                  <a:schemeClr val="tx1">
                    <a:lumMod val="65000"/>
                    <a:lumOff val="35000"/>
                  </a:schemeClr>
                </a:solidFill>
                <a:latin typeface="Cabin"/>
                <a:cs typeface="Arial" panose="020B0604020202020204" pitchFamily="34" charset="0"/>
              </a:rPr>
              <a:t> in partnership with</a:t>
            </a:r>
          </a:p>
        </p:txBody>
      </p:sp>
      <p:pic>
        <p:nvPicPr>
          <p:cNvPr id="5" name="Picture 4">
            <a:extLst>
              <a:ext uri="{FF2B5EF4-FFF2-40B4-BE49-F238E27FC236}">
                <a16:creationId xmlns:a16="http://schemas.microsoft.com/office/drawing/2014/main" id="{4255CC0B-C3EF-7656-64D2-D4D36A4F221D}"/>
              </a:ext>
            </a:extLst>
          </p:cNvPr>
          <p:cNvPicPr>
            <a:picLocks noChangeAspect="1"/>
          </p:cNvPicPr>
          <p:nvPr/>
        </p:nvPicPr>
        <p:blipFill>
          <a:blip r:embed="rId2"/>
          <a:stretch>
            <a:fillRect/>
          </a:stretch>
        </p:blipFill>
        <p:spPr>
          <a:xfrm>
            <a:off x="2965615" y="4480981"/>
            <a:ext cx="2017951" cy="335309"/>
          </a:xfrm>
          <a:prstGeom prst="rect">
            <a:avLst/>
          </a:prstGeom>
        </p:spPr>
      </p:pic>
    </p:spTree>
    <p:extLst>
      <p:ext uri="{BB962C8B-B14F-4D97-AF65-F5344CB8AC3E}">
        <p14:creationId xmlns:p14="http://schemas.microsoft.com/office/powerpoint/2010/main" val="4111295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39180</TotalTime>
  <Words>2471</Words>
  <Application>Microsoft Office PowerPoint</Application>
  <PresentationFormat>Custom</PresentationFormat>
  <Paragraphs>86</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Cabin</vt:lpstr>
      <vt:lpstr>Calibri</vt:lpstr>
      <vt:lpstr>Calibri Light</vt:lpstr>
      <vt:lpstr>Work sans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LeeAnn Lambdin</dc:creator>
  <cp:lastModifiedBy>Dunmore Elizabeth</cp:lastModifiedBy>
  <cp:revision>854</cp:revision>
  <cp:lastPrinted>2020-02-06T17:11:56Z</cp:lastPrinted>
  <dcterms:created xsi:type="dcterms:W3CDTF">2018-11-05T19:37:07Z</dcterms:created>
  <dcterms:modified xsi:type="dcterms:W3CDTF">2023-05-26T11:56:48Z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2016-04-04T00:00:00Z</vt:filetime>
  </property>
  <property fmtid="{D5CDD505-2E9C-101B-9397-08002B2CF9AE}" pid="3" name="Creator">
    <vt:lpwstr>Adobe InDesign CC 2015 (Macintosh)</vt:lpwstr>
  </property>
  <property fmtid="{D5CDD505-2E9C-101B-9397-08002B2CF9AE}" pid="4" name="LastSaved">
    <vt:filetime>2018-11-05T00:00:00Z</vt:filetime>
  </property>
</Properties>
</file>